
<file path=[Content_Types].xml><?xml version="1.0" encoding="utf-8"?>
<Types xmlns="http://schemas.openxmlformats.org/package/2006/content-types">
  <Default Extension="jpeg" ContentType="image/jpeg"/>
  <Default Extension="vml" ContentType="application/vnd.openxmlformats-officedocument.vmlDrawing"/>
  <Default Extension="bin" ContentType="application/vnd.openxmlformats-officedocument.oleObject"/>
  <Default Extension="wmf" ContentType="image/x-wmf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82" r:id="rId15"/>
    <p:sldId id="269" r:id="rId16"/>
    <p:sldId id="270" r:id="rId17"/>
    <p:sldId id="271" r:id="rId18"/>
    <p:sldId id="272" r:id="rId19"/>
    <p:sldId id="273" r:id="rId20"/>
    <p:sldId id="274" r:id="rId21"/>
    <p:sldId id="276" r:id="rId22"/>
    <p:sldId id="275" r:id="rId23"/>
    <p:sldId id="277" r:id="rId24"/>
    <p:sldId id="278" r:id="rId25"/>
    <p:sldId id="279" r:id="rId26"/>
    <p:sldId id="280" r:id="rId27"/>
    <p:sldId id="295" r:id="rId28"/>
    <p:sldId id="305" r:id="rId29"/>
    <p:sldId id="296" r:id="rId30"/>
    <p:sldId id="297" r:id="rId31"/>
    <p:sldId id="298" r:id="rId32"/>
    <p:sldId id="299" r:id="rId33"/>
    <p:sldId id="300" r:id="rId34"/>
    <p:sldId id="301" r:id="rId35"/>
    <p:sldId id="303" r:id="rId36"/>
    <p:sldId id="304" r:id="rId37"/>
    <p:sldId id="307" r:id="rId38"/>
    <p:sldId id="316" r:id="rId39"/>
    <p:sldId id="315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2" autoAdjust="0"/>
    <p:restoredTop sz="94660"/>
  </p:normalViewPr>
  <p:slideViewPr>
    <p:cSldViewPr snapToGrid="0">
      <p:cViewPr varScale="1">
        <p:scale>
          <a:sx n="53" d="100"/>
          <a:sy n="53" d="100"/>
        </p:scale>
        <p:origin x="1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3" Type="http://schemas.openxmlformats.org/officeDocument/2006/relationships/tableStyles" Target="tableStyles.xml"/><Relationship Id="rId42" Type="http://schemas.openxmlformats.org/officeDocument/2006/relationships/viewProps" Target="viewProps.xml"/><Relationship Id="rId41" Type="http://schemas.openxmlformats.org/officeDocument/2006/relationships/presProps" Target="presProps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4584" y="617538"/>
            <a:ext cx="10390716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1576917" y="2017713"/>
            <a:ext cx="10363200" cy="4114800"/>
          </a:xfrm>
        </p:spPr>
        <p:txBody>
          <a:bodyPr/>
          <a:lstStyle/>
          <a:p>
            <a:pPr lvl="0"/>
            <a:endParaRPr lang="en-US" noProof="0" smtClean="0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852E058-F757-4588-BC2F-782E0DD4CF45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.wmf"/><Relationship Id="rId1" Type="http://schemas.openxmlformats.org/officeDocument/2006/relationships/oleObject" Target="../embeddings/oleObject1.bin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2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wmf"/><Relationship Id="rId1" Type="http://schemas.openxmlformats.org/officeDocument/2006/relationships/oleObject" Target="../embeddings/oleObject2.bin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3.v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3.wmf"/><Relationship Id="rId1" Type="http://schemas.openxmlformats.org/officeDocument/2006/relationships/oleObject" Target="../embeddings/oleObject3.bin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altLang="en-US" dirty="0"/>
              <a:t>Formal Languages and Automata Theory(18IS54)</a:t>
            </a:r>
            <a:endParaRPr lang="en-IN" altLang="en-US" dirty="0"/>
          </a:p>
        </p:txBody>
      </p:sp>
      <p:sp>
        <p:nvSpPr>
          <p:cNvPr id="3" name="Text Box 2"/>
          <p:cNvSpPr txBox="1"/>
          <p:nvPr/>
        </p:nvSpPr>
        <p:spPr>
          <a:xfrm>
            <a:off x="2038350" y="3991610"/>
            <a:ext cx="76073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3600"/>
              <a:t>Unit 2</a:t>
            </a:r>
            <a:endParaRPr lang="en-US" sz="36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ext Box 3"/>
          <p:cNvSpPr txBox="1"/>
          <p:nvPr/>
        </p:nvSpPr>
        <p:spPr>
          <a:xfrm>
            <a:off x="1176020" y="492125"/>
            <a:ext cx="102241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US"/>
              <a:t>Design a NFA which accepts all strings containing 110 convert it to regular expression</a:t>
            </a:r>
            <a:endParaRPr lang="en-IN" altLang="en-US"/>
          </a:p>
        </p:txBody>
      </p:sp>
      <p:sp>
        <p:nvSpPr>
          <p:cNvPr id="2" name="Oval 4"/>
          <p:cNvSpPr>
            <a:spLocks noChangeArrowheads="1"/>
          </p:cNvSpPr>
          <p:nvPr/>
        </p:nvSpPr>
        <p:spPr bwMode="auto">
          <a:xfrm>
            <a:off x="2567940" y="2415540"/>
            <a:ext cx="457200" cy="457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</a:ln>
        </p:spPr>
        <p:txBody>
          <a:bodyPr wrap="none" anchor="ctr"/>
          <a:p>
            <a:pPr algn="ctr"/>
            <a:r>
              <a:rPr lang="en-US"/>
              <a:t>q</a:t>
            </a:r>
            <a:r>
              <a:rPr lang="en-US" baseline="-25000"/>
              <a:t>0</a:t>
            </a:r>
            <a:endParaRPr lang="en-US" baseline="-25000"/>
          </a:p>
        </p:txBody>
      </p:sp>
      <p:sp>
        <p:nvSpPr>
          <p:cNvPr id="3" name="Oval 4"/>
          <p:cNvSpPr>
            <a:spLocks noChangeArrowheads="1"/>
          </p:cNvSpPr>
          <p:nvPr/>
        </p:nvSpPr>
        <p:spPr bwMode="auto">
          <a:xfrm>
            <a:off x="4327525" y="2415540"/>
            <a:ext cx="457200" cy="457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</a:ln>
        </p:spPr>
        <p:txBody>
          <a:bodyPr wrap="none" anchor="ctr"/>
          <a:p>
            <a:pPr algn="ctr"/>
            <a:r>
              <a:rPr lang="en-IN" altLang="en-US"/>
              <a:t>B</a:t>
            </a:r>
            <a:endParaRPr lang="en-IN" altLang="en-US"/>
          </a:p>
        </p:txBody>
      </p:sp>
      <p:sp>
        <p:nvSpPr>
          <p:cNvPr id="10298" name="Line 8"/>
          <p:cNvSpPr>
            <a:spLocks noChangeShapeType="1"/>
          </p:cNvSpPr>
          <p:nvPr/>
        </p:nvSpPr>
        <p:spPr bwMode="auto">
          <a:xfrm>
            <a:off x="4784725" y="2644140"/>
            <a:ext cx="1317625" cy="63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</p:spPr>
        <p:txBody>
          <a:bodyPr/>
          <a:p>
            <a:endParaRPr lang="en-US"/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3025140" y="2644140"/>
            <a:ext cx="1302385" cy="63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</p:spPr>
        <p:txBody>
          <a:bodyPr/>
          <a:p>
            <a:endParaRPr lang="en-US"/>
          </a:p>
        </p:txBody>
      </p:sp>
      <p:sp>
        <p:nvSpPr>
          <p:cNvPr id="24" name="Line 8"/>
          <p:cNvSpPr>
            <a:spLocks noChangeShapeType="1"/>
          </p:cNvSpPr>
          <p:nvPr/>
        </p:nvSpPr>
        <p:spPr bwMode="auto">
          <a:xfrm>
            <a:off x="2034540" y="2644140"/>
            <a:ext cx="533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</p:spPr>
        <p:txBody>
          <a:bodyPr/>
          <a:p>
            <a:endParaRPr lang="en-US"/>
          </a:p>
        </p:txBody>
      </p:sp>
      <p:sp>
        <p:nvSpPr>
          <p:cNvPr id="10297" name="Text Box 18"/>
          <p:cNvSpPr txBox="1">
            <a:spLocks noChangeArrowheads="1"/>
          </p:cNvSpPr>
          <p:nvPr/>
        </p:nvSpPr>
        <p:spPr bwMode="auto">
          <a:xfrm>
            <a:off x="3419475" y="2046923"/>
            <a:ext cx="298450" cy="3683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p>
            <a:r>
              <a:rPr lang="en-IN" altLang="en-US"/>
              <a:t>1</a:t>
            </a:r>
            <a:endParaRPr lang="en-IN" altLang="en-US"/>
          </a:p>
        </p:txBody>
      </p:sp>
      <p:sp>
        <p:nvSpPr>
          <p:cNvPr id="25" name="Text Box 18"/>
          <p:cNvSpPr txBox="1">
            <a:spLocks noChangeArrowheads="1"/>
          </p:cNvSpPr>
          <p:nvPr/>
        </p:nvSpPr>
        <p:spPr bwMode="auto">
          <a:xfrm>
            <a:off x="6927215" y="2262823"/>
            <a:ext cx="298450" cy="3683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p>
            <a:r>
              <a:rPr lang="en-IN" altLang="en-US"/>
              <a:t>0</a:t>
            </a:r>
            <a:endParaRPr lang="en-IN" altLang="en-US"/>
          </a:p>
        </p:txBody>
      </p:sp>
      <p:grpSp>
        <p:nvGrpSpPr>
          <p:cNvPr id="29" name="Group 115"/>
          <p:cNvGrpSpPr/>
          <p:nvPr/>
        </p:nvGrpSpPr>
        <p:grpSpPr bwMode="auto">
          <a:xfrm>
            <a:off x="1653540" y="2263140"/>
            <a:ext cx="1371600" cy="609600"/>
            <a:chOff x="624" y="2352"/>
            <a:chExt cx="864" cy="384"/>
          </a:xfrm>
        </p:grpSpPr>
        <p:sp>
          <p:nvSpPr>
            <p:cNvPr id="10301" name="Oval 4"/>
            <p:cNvSpPr>
              <a:spLocks noChangeArrowheads="1"/>
            </p:cNvSpPr>
            <p:nvPr/>
          </p:nvSpPr>
          <p:spPr bwMode="auto">
            <a:xfrm>
              <a:off x="1200" y="2448"/>
              <a:ext cx="288" cy="28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</a:ln>
          </p:spPr>
          <p:txBody>
            <a:bodyPr wrap="none" anchor="ctr"/>
            <a:p>
              <a:pPr algn="ctr"/>
              <a:r>
                <a:rPr lang="en-IN" altLang="en-US"/>
                <a:t>A</a:t>
              </a:r>
              <a:endParaRPr lang="en-IN" altLang="en-US"/>
            </a:p>
          </p:txBody>
        </p:sp>
        <p:sp>
          <p:nvSpPr>
            <p:cNvPr id="30" name="Line 6"/>
            <p:cNvSpPr>
              <a:spLocks noChangeShapeType="1"/>
            </p:cNvSpPr>
            <p:nvPr/>
          </p:nvSpPr>
          <p:spPr bwMode="auto">
            <a:xfrm>
              <a:off x="816" y="2592"/>
              <a:ext cx="38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31" name="Text Box 7"/>
            <p:cNvSpPr txBox="1">
              <a:spLocks noChangeArrowheads="1"/>
            </p:cNvSpPr>
            <p:nvPr/>
          </p:nvSpPr>
          <p:spPr bwMode="auto">
            <a:xfrm>
              <a:off x="624" y="2352"/>
              <a:ext cx="384" cy="23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p>
              <a:r>
                <a:rPr lang="en-US"/>
                <a:t>start</a:t>
              </a:r>
              <a:endParaRPr lang="en-US"/>
            </a:p>
          </p:txBody>
        </p:sp>
      </p:grpSp>
      <p:sp>
        <p:nvSpPr>
          <p:cNvPr id="32" name="Oval 31"/>
          <p:cNvSpPr/>
          <p:nvPr/>
        </p:nvSpPr>
        <p:spPr>
          <a:xfrm>
            <a:off x="7947025" y="2336165"/>
            <a:ext cx="720090" cy="65913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4" name="Oval 4"/>
          <p:cNvSpPr>
            <a:spLocks noChangeArrowheads="1"/>
          </p:cNvSpPr>
          <p:nvPr/>
        </p:nvSpPr>
        <p:spPr bwMode="auto">
          <a:xfrm>
            <a:off x="8078470" y="2437130"/>
            <a:ext cx="457200" cy="457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</a:ln>
        </p:spPr>
        <p:txBody>
          <a:bodyPr wrap="none" anchor="ctr"/>
          <a:p>
            <a:pPr algn="ctr"/>
            <a:r>
              <a:rPr lang="en-IN" altLang="en-US"/>
              <a:t>D</a:t>
            </a:r>
            <a:endParaRPr lang="en-IN" altLang="en-US"/>
          </a:p>
        </p:txBody>
      </p:sp>
      <p:grpSp>
        <p:nvGrpSpPr>
          <p:cNvPr id="35" name="Group 30"/>
          <p:cNvGrpSpPr/>
          <p:nvPr/>
        </p:nvGrpSpPr>
        <p:grpSpPr bwMode="auto">
          <a:xfrm>
            <a:off x="2567940" y="1540828"/>
            <a:ext cx="557213" cy="722312"/>
            <a:chOff x="1712" y="1993"/>
            <a:chExt cx="351" cy="455"/>
          </a:xfrm>
        </p:grpSpPr>
        <p:sp>
          <p:nvSpPr>
            <p:cNvPr id="10296" name="Freeform 17"/>
            <p:cNvSpPr/>
            <p:nvPr/>
          </p:nvSpPr>
          <p:spPr bwMode="auto">
            <a:xfrm>
              <a:off x="1712" y="2248"/>
              <a:ext cx="264" cy="200"/>
            </a:xfrm>
            <a:custGeom>
              <a:avLst/>
              <a:gdLst>
                <a:gd name="T0" fmla="*/ 64 w 264"/>
                <a:gd name="T1" fmla="*/ 200 h 200"/>
                <a:gd name="T2" fmla="*/ 16 w 264"/>
                <a:gd name="T3" fmla="*/ 56 h 200"/>
                <a:gd name="T4" fmla="*/ 160 w 264"/>
                <a:gd name="T5" fmla="*/ 8 h 200"/>
                <a:gd name="T6" fmla="*/ 256 w 264"/>
                <a:gd name="T7" fmla="*/ 104 h 200"/>
                <a:gd name="T8" fmla="*/ 208 w 264"/>
                <a:gd name="T9" fmla="*/ 200 h 2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4"/>
                <a:gd name="T16" fmla="*/ 0 h 200"/>
                <a:gd name="T17" fmla="*/ 264 w 264"/>
                <a:gd name="T18" fmla="*/ 200 h 20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4" h="200">
                  <a:moveTo>
                    <a:pt x="64" y="200"/>
                  </a:moveTo>
                  <a:cubicBezTo>
                    <a:pt x="32" y="144"/>
                    <a:pt x="0" y="88"/>
                    <a:pt x="16" y="56"/>
                  </a:cubicBezTo>
                  <a:cubicBezTo>
                    <a:pt x="32" y="24"/>
                    <a:pt x="120" y="0"/>
                    <a:pt x="160" y="8"/>
                  </a:cubicBezTo>
                  <a:cubicBezTo>
                    <a:pt x="200" y="16"/>
                    <a:pt x="248" y="72"/>
                    <a:pt x="256" y="104"/>
                  </a:cubicBezTo>
                  <a:cubicBezTo>
                    <a:pt x="264" y="136"/>
                    <a:pt x="236" y="168"/>
                    <a:pt x="208" y="200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tailEnd type="arrow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36" name="Text Box 18"/>
            <p:cNvSpPr txBox="1">
              <a:spLocks noChangeArrowheads="1"/>
            </p:cNvSpPr>
            <p:nvPr/>
          </p:nvSpPr>
          <p:spPr bwMode="auto">
            <a:xfrm>
              <a:off x="1766" y="1993"/>
              <a:ext cx="297" cy="23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p>
              <a:r>
                <a:rPr lang="en-IN" altLang="en-US"/>
                <a:t>0,1</a:t>
              </a:r>
              <a:endParaRPr lang="en-IN" altLang="en-US"/>
            </a:p>
          </p:txBody>
        </p:sp>
      </p:grpSp>
      <p:sp>
        <p:nvSpPr>
          <p:cNvPr id="41" name="Text Box 18"/>
          <p:cNvSpPr txBox="1">
            <a:spLocks noChangeArrowheads="1"/>
          </p:cNvSpPr>
          <p:nvPr/>
        </p:nvSpPr>
        <p:spPr bwMode="auto">
          <a:xfrm>
            <a:off x="5212715" y="2094548"/>
            <a:ext cx="298450" cy="3683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p>
            <a:r>
              <a:rPr lang="en-IN" altLang="en-US"/>
              <a:t>1</a:t>
            </a:r>
            <a:endParaRPr lang="en-IN" altLang="en-US"/>
          </a:p>
        </p:txBody>
      </p:sp>
      <p:sp>
        <p:nvSpPr>
          <p:cNvPr id="42" name="Oval 4"/>
          <p:cNvSpPr>
            <a:spLocks noChangeArrowheads="1"/>
          </p:cNvSpPr>
          <p:nvPr/>
        </p:nvSpPr>
        <p:spPr bwMode="auto">
          <a:xfrm>
            <a:off x="6102350" y="2416175"/>
            <a:ext cx="457200" cy="457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</a:ln>
        </p:spPr>
        <p:txBody>
          <a:bodyPr wrap="none" anchor="ctr"/>
          <a:p>
            <a:pPr algn="ctr"/>
            <a:r>
              <a:rPr lang="en-IN" altLang="en-US"/>
              <a:t>C</a:t>
            </a:r>
            <a:endParaRPr lang="en-IN" altLang="en-US"/>
          </a:p>
        </p:txBody>
      </p:sp>
      <p:sp>
        <p:nvSpPr>
          <p:cNvPr id="43" name="Line 8"/>
          <p:cNvSpPr>
            <a:spLocks noChangeShapeType="1"/>
          </p:cNvSpPr>
          <p:nvPr/>
        </p:nvSpPr>
        <p:spPr bwMode="auto">
          <a:xfrm>
            <a:off x="6559550" y="2665730"/>
            <a:ext cx="1317625" cy="63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</p:spPr>
        <p:txBody>
          <a:bodyPr/>
          <a:p>
            <a:endParaRPr lang="en-US"/>
          </a:p>
        </p:txBody>
      </p:sp>
      <p:grpSp>
        <p:nvGrpSpPr>
          <p:cNvPr id="44" name="Group 30"/>
          <p:cNvGrpSpPr/>
          <p:nvPr/>
        </p:nvGrpSpPr>
        <p:grpSpPr bwMode="auto">
          <a:xfrm>
            <a:off x="8078470" y="1540828"/>
            <a:ext cx="557213" cy="722312"/>
            <a:chOff x="1712" y="1993"/>
            <a:chExt cx="351" cy="455"/>
          </a:xfrm>
        </p:grpSpPr>
        <p:sp>
          <p:nvSpPr>
            <p:cNvPr id="45" name="Freeform 17"/>
            <p:cNvSpPr/>
            <p:nvPr/>
          </p:nvSpPr>
          <p:spPr bwMode="auto">
            <a:xfrm>
              <a:off x="1712" y="2248"/>
              <a:ext cx="264" cy="200"/>
            </a:xfrm>
            <a:custGeom>
              <a:avLst/>
              <a:gdLst>
                <a:gd name="T0" fmla="*/ 64 w 264"/>
                <a:gd name="T1" fmla="*/ 200 h 200"/>
                <a:gd name="T2" fmla="*/ 16 w 264"/>
                <a:gd name="T3" fmla="*/ 56 h 200"/>
                <a:gd name="T4" fmla="*/ 160 w 264"/>
                <a:gd name="T5" fmla="*/ 8 h 200"/>
                <a:gd name="T6" fmla="*/ 256 w 264"/>
                <a:gd name="T7" fmla="*/ 104 h 200"/>
                <a:gd name="T8" fmla="*/ 208 w 264"/>
                <a:gd name="T9" fmla="*/ 200 h 2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4"/>
                <a:gd name="T16" fmla="*/ 0 h 200"/>
                <a:gd name="T17" fmla="*/ 264 w 264"/>
                <a:gd name="T18" fmla="*/ 200 h 20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4" h="200">
                  <a:moveTo>
                    <a:pt x="64" y="200"/>
                  </a:moveTo>
                  <a:cubicBezTo>
                    <a:pt x="32" y="144"/>
                    <a:pt x="0" y="88"/>
                    <a:pt x="16" y="56"/>
                  </a:cubicBezTo>
                  <a:cubicBezTo>
                    <a:pt x="32" y="24"/>
                    <a:pt x="120" y="0"/>
                    <a:pt x="160" y="8"/>
                  </a:cubicBezTo>
                  <a:cubicBezTo>
                    <a:pt x="200" y="16"/>
                    <a:pt x="248" y="72"/>
                    <a:pt x="256" y="104"/>
                  </a:cubicBezTo>
                  <a:cubicBezTo>
                    <a:pt x="264" y="136"/>
                    <a:pt x="236" y="168"/>
                    <a:pt x="208" y="200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tailEnd type="arrow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6" name="Text Box 18"/>
            <p:cNvSpPr txBox="1">
              <a:spLocks noChangeArrowheads="1"/>
            </p:cNvSpPr>
            <p:nvPr/>
          </p:nvSpPr>
          <p:spPr bwMode="auto">
            <a:xfrm>
              <a:off x="1766" y="1993"/>
              <a:ext cx="297" cy="23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p>
              <a:r>
                <a:rPr lang="en-IN" altLang="en-US"/>
                <a:t>0,1</a:t>
              </a:r>
              <a:endParaRPr lang="en-I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ext Box 3"/>
          <p:cNvSpPr txBox="1"/>
          <p:nvPr/>
        </p:nvSpPr>
        <p:spPr>
          <a:xfrm>
            <a:off x="1176020" y="492125"/>
            <a:ext cx="102241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US"/>
              <a:t>Design a NFA which accepts all strings containing 110 convert it to regular expression</a:t>
            </a:r>
            <a:endParaRPr lang="en-IN" altLang="en-US"/>
          </a:p>
        </p:txBody>
      </p:sp>
      <p:sp>
        <p:nvSpPr>
          <p:cNvPr id="2" name="Oval 4"/>
          <p:cNvSpPr>
            <a:spLocks noChangeArrowheads="1"/>
          </p:cNvSpPr>
          <p:nvPr/>
        </p:nvSpPr>
        <p:spPr bwMode="auto">
          <a:xfrm>
            <a:off x="2567940" y="2415540"/>
            <a:ext cx="457200" cy="457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</a:ln>
        </p:spPr>
        <p:txBody>
          <a:bodyPr wrap="none" anchor="ctr"/>
          <a:p>
            <a:pPr algn="ctr"/>
            <a:r>
              <a:rPr lang="en-US"/>
              <a:t>q</a:t>
            </a:r>
            <a:r>
              <a:rPr lang="en-US" baseline="-25000"/>
              <a:t>0</a:t>
            </a:r>
            <a:endParaRPr lang="en-US" baseline="-25000"/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3025140" y="2644140"/>
            <a:ext cx="1302385" cy="63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</p:spPr>
        <p:txBody>
          <a:bodyPr/>
          <a:p>
            <a:endParaRPr lang="en-US"/>
          </a:p>
        </p:txBody>
      </p:sp>
      <p:sp>
        <p:nvSpPr>
          <p:cNvPr id="24" name="Line 8"/>
          <p:cNvSpPr>
            <a:spLocks noChangeShapeType="1"/>
          </p:cNvSpPr>
          <p:nvPr/>
        </p:nvSpPr>
        <p:spPr bwMode="auto">
          <a:xfrm>
            <a:off x="2034540" y="2644140"/>
            <a:ext cx="533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</p:spPr>
        <p:txBody>
          <a:bodyPr/>
          <a:p>
            <a:endParaRPr lang="en-US"/>
          </a:p>
        </p:txBody>
      </p:sp>
      <p:sp>
        <p:nvSpPr>
          <p:cNvPr id="10297" name="Text Box 18"/>
          <p:cNvSpPr txBox="1">
            <a:spLocks noChangeArrowheads="1"/>
          </p:cNvSpPr>
          <p:nvPr/>
        </p:nvSpPr>
        <p:spPr bwMode="auto">
          <a:xfrm>
            <a:off x="3419475" y="2046923"/>
            <a:ext cx="414020" cy="3683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p>
            <a:r>
              <a:rPr lang="en-IN" altLang="en-US"/>
              <a:t>11</a:t>
            </a:r>
            <a:endParaRPr lang="en-IN" altLang="en-US"/>
          </a:p>
        </p:txBody>
      </p:sp>
      <p:sp>
        <p:nvSpPr>
          <p:cNvPr id="25" name="Text Box 18"/>
          <p:cNvSpPr txBox="1">
            <a:spLocks noChangeArrowheads="1"/>
          </p:cNvSpPr>
          <p:nvPr/>
        </p:nvSpPr>
        <p:spPr bwMode="auto">
          <a:xfrm>
            <a:off x="5212715" y="2262823"/>
            <a:ext cx="298450" cy="3683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p>
            <a:r>
              <a:rPr lang="en-IN" altLang="en-US"/>
              <a:t>0</a:t>
            </a:r>
            <a:endParaRPr lang="en-IN" altLang="en-US"/>
          </a:p>
        </p:txBody>
      </p:sp>
      <p:grpSp>
        <p:nvGrpSpPr>
          <p:cNvPr id="29" name="Group 115"/>
          <p:cNvGrpSpPr/>
          <p:nvPr/>
        </p:nvGrpSpPr>
        <p:grpSpPr bwMode="auto">
          <a:xfrm>
            <a:off x="1653540" y="2263140"/>
            <a:ext cx="1371600" cy="609600"/>
            <a:chOff x="624" y="2352"/>
            <a:chExt cx="864" cy="384"/>
          </a:xfrm>
        </p:grpSpPr>
        <p:sp>
          <p:nvSpPr>
            <p:cNvPr id="10301" name="Oval 4"/>
            <p:cNvSpPr>
              <a:spLocks noChangeArrowheads="1"/>
            </p:cNvSpPr>
            <p:nvPr/>
          </p:nvSpPr>
          <p:spPr bwMode="auto">
            <a:xfrm>
              <a:off x="1200" y="2448"/>
              <a:ext cx="288" cy="28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</a:ln>
          </p:spPr>
          <p:txBody>
            <a:bodyPr wrap="none" anchor="ctr"/>
            <a:p>
              <a:pPr algn="ctr"/>
              <a:r>
                <a:rPr lang="en-IN" altLang="en-US"/>
                <a:t>A</a:t>
              </a:r>
              <a:endParaRPr lang="en-IN" altLang="en-US"/>
            </a:p>
          </p:txBody>
        </p:sp>
        <p:sp>
          <p:nvSpPr>
            <p:cNvPr id="30" name="Line 6"/>
            <p:cNvSpPr>
              <a:spLocks noChangeShapeType="1"/>
            </p:cNvSpPr>
            <p:nvPr/>
          </p:nvSpPr>
          <p:spPr bwMode="auto">
            <a:xfrm>
              <a:off x="816" y="2592"/>
              <a:ext cx="38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31" name="Text Box 7"/>
            <p:cNvSpPr txBox="1">
              <a:spLocks noChangeArrowheads="1"/>
            </p:cNvSpPr>
            <p:nvPr/>
          </p:nvSpPr>
          <p:spPr bwMode="auto">
            <a:xfrm>
              <a:off x="624" y="2352"/>
              <a:ext cx="384" cy="23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p>
              <a:r>
                <a:rPr lang="en-US"/>
                <a:t>start</a:t>
              </a:r>
              <a:endParaRPr lang="en-US"/>
            </a:p>
          </p:txBody>
        </p:sp>
      </p:grpSp>
      <p:sp>
        <p:nvSpPr>
          <p:cNvPr id="32" name="Oval 31"/>
          <p:cNvSpPr/>
          <p:nvPr/>
        </p:nvSpPr>
        <p:spPr>
          <a:xfrm>
            <a:off x="6232525" y="2336165"/>
            <a:ext cx="720090" cy="65913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4" name="Oval 4"/>
          <p:cNvSpPr>
            <a:spLocks noChangeArrowheads="1"/>
          </p:cNvSpPr>
          <p:nvPr/>
        </p:nvSpPr>
        <p:spPr bwMode="auto">
          <a:xfrm>
            <a:off x="6363970" y="2437130"/>
            <a:ext cx="457200" cy="457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</a:ln>
        </p:spPr>
        <p:txBody>
          <a:bodyPr wrap="none" anchor="ctr"/>
          <a:p>
            <a:pPr algn="ctr"/>
            <a:r>
              <a:rPr lang="en-IN" altLang="en-US"/>
              <a:t>D</a:t>
            </a:r>
            <a:endParaRPr lang="en-IN" altLang="en-US"/>
          </a:p>
        </p:txBody>
      </p:sp>
      <p:grpSp>
        <p:nvGrpSpPr>
          <p:cNvPr id="35" name="Group 30"/>
          <p:cNvGrpSpPr/>
          <p:nvPr/>
        </p:nvGrpSpPr>
        <p:grpSpPr bwMode="auto">
          <a:xfrm>
            <a:off x="2567940" y="1540828"/>
            <a:ext cx="557213" cy="722312"/>
            <a:chOff x="1712" y="1993"/>
            <a:chExt cx="351" cy="455"/>
          </a:xfrm>
        </p:grpSpPr>
        <p:sp>
          <p:nvSpPr>
            <p:cNvPr id="10296" name="Freeform 17"/>
            <p:cNvSpPr/>
            <p:nvPr/>
          </p:nvSpPr>
          <p:spPr bwMode="auto">
            <a:xfrm>
              <a:off x="1712" y="2248"/>
              <a:ext cx="264" cy="200"/>
            </a:xfrm>
            <a:custGeom>
              <a:avLst/>
              <a:gdLst>
                <a:gd name="T0" fmla="*/ 64 w 264"/>
                <a:gd name="T1" fmla="*/ 200 h 200"/>
                <a:gd name="T2" fmla="*/ 16 w 264"/>
                <a:gd name="T3" fmla="*/ 56 h 200"/>
                <a:gd name="T4" fmla="*/ 160 w 264"/>
                <a:gd name="T5" fmla="*/ 8 h 200"/>
                <a:gd name="T6" fmla="*/ 256 w 264"/>
                <a:gd name="T7" fmla="*/ 104 h 200"/>
                <a:gd name="T8" fmla="*/ 208 w 264"/>
                <a:gd name="T9" fmla="*/ 200 h 2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4"/>
                <a:gd name="T16" fmla="*/ 0 h 200"/>
                <a:gd name="T17" fmla="*/ 264 w 264"/>
                <a:gd name="T18" fmla="*/ 200 h 20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4" h="200">
                  <a:moveTo>
                    <a:pt x="64" y="200"/>
                  </a:moveTo>
                  <a:cubicBezTo>
                    <a:pt x="32" y="144"/>
                    <a:pt x="0" y="88"/>
                    <a:pt x="16" y="56"/>
                  </a:cubicBezTo>
                  <a:cubicBezTo>
                    <a:pt x="32" y="24"/>
                    <a:pt x="120" y="0"/>
                    <a:pt x="160" y="8"/>
                  </a:cubicBezTo>
                  <a:cubicBezTo>
                    <a:pt x="200" y="16"/>
                    <a:pt x="248" y="72"/>
                    <a:pt x="256" y="104"/>
                  </a:cubicBezTo>
                  <a:cubicBezTo>
                    <a:pt x="264" y="136"/>
                    <a:pt x="236" y="168"/>
                    <a:pt x="208" y="200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tailEnd type="arrow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36" name="Text Box 18"/>
            <p:cNvSpPr txBox="1">
              <a:spLocks noChangeArrowheads="1"/>
            </p:cNvSpPr>
            <p:nvPr/>
          </p:nvSpPr>
          <p:spPr bwMode="auto">
            <a:xfrm>
              <a:off x="1766" y="1993"/>
              <a:ext cx="297" cy="23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p>
              <a:r>
                <a:rPr lang="en-IN" altLang="en-US"/>
                <a:t>0,1</a:t>
              </a:r>
              <a:endParaRPr lang="en-IN" altLang="en-US"/>
            </a:p>
          </p:txBody>
        </p:sp>
      </p:grpSp>
      <p:sp>
        <p:nvSpPr>
          <p:cNvPr id="42" name="Oval 4"/>
          <p:cNvSpPr>
            <a:spLocks noChangeArrowheads="1"/>
          </p:cNvSpPr>
          <p:nvPr/>
        </p:nvSpPr>
        <p:spPr bwMode="auto">
          <a:xfrm>
            <a:off x="4387850" y="2416175"/>
            <a:ext cx="457200" cy="457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</a:ln>
        </p:spPr>
        <p:txBody>
          <a:bodyPr wrap="none" anchor="ctr"/>
          <a:p>
            <a:pPr algn="ctr"/>
            <a:r>
              <a:rPr lang="en-IN" altLang="en-US"/>
              <a:t>C</a:t>
            </a:r>
            <a:endParaRPr lang="en-IN" altLang="en-US"/>
          </a:p>
        </p:txBody>
      </p:sp>
      <p:sp>
        <p:nvSpPr>
          <p:cNvPr id="43" name="Line 8"/>
          <p:cNvSpPr>
            <a:spLocks noChangeShapeType="1"/>
          </p:cNvSpPr>
          <p:nvPr/>
        </p:nvSpPr>
        <p:spPr bwMode="auto">
          <a:xfrm>
            <a:off x="4845050" y="2665730"/>
            <a:ext cx="1317625" cy="63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</p:spPr>
        <p:txBody>
          <a:bodyPr/>
          <a:p>
            <a:endParaRPr lang="en-US"/>
          </a:p>
        </p:txBody>
      </p:sp>
      <p:grpSp>
        <p:nvGrpSpPr>
          <p:cNvPr id="44" name="Group 30"/>
          <p:cNvGrpSpPr/>
          <p:nvPr/>
        </p:nvGrpSpPr>
        <p:grpSpPr bwMode="auto">
          <a:xfrm>
            <a:off x="6363970" y="1540828"/>
            <a:ext cx="557213" cy="722312"/>
            <a:chOff x="1712" y="1993"/>
            <a:chExt cx="351" cy="455"/>
          </a:xfrm>
        </p:grpSpPr>
        <p:sp>
          <p:nvSpPr>
            <p:cNvPr id="45" name="Freeform 17"/>
            <p:cNvSpPr/>
            <p:nvPr/>
          </p:nvSpPr>
          <p:spPr bwMode="auto">
            <a:xfrm>
              <a:off x="1712" y="2248"/>
              <a:ext cx="264" cy="200"/>
            </a:xfrm>
            <a:custGeom>
              <a:avLst/>
              <a:gdLst>
                <a:gd name="T0" fmla="*/ 64 w 264"/>
                <a:gd name="T1" fmla="*/ 200 h 200"/>
                <a:gd name="T2" fmla="*/ 16 w 264"/>
                <a:gd name="T3" fmla="*/ 56 h 200"/>
                <a:gd name="T4" fmla="*/ 160 w 264"/>
                <a:gd name="T5" fmla="*/ 8 h 200"/>
                <a:gd name="T6" fmla="*/ 256 w 264"/>
                <a:gd name="T7" fmla="*/ 104 h 200"/>
                <a:gd name="T8" fmla="*/ 208 w 264"/>
                <a:gd name="T9" fmla="*/ 200 h 2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4"/>
                <a:gd name="T16" fmla="*/ 0 h 200"/>
                <a:gd name="T17" fmla="*/ 264 w 264"/>
                <a:gd name="T18" fmla="*/ 200 h 20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4" h="200">
                  <a:moveTo>
                    <a:pt x="64" y="200"/>
                  </a:moveTo>
                  <a:cubicBezTo>
                    <a:pt x="32" y="144"/>
                    <a:pt x="0" y="88"/>
                    <a:pt x="16" y="56"/>
                  </a:cubicBezTo>
                  <a:cubicBezTo>
                    <a:pt x="32" y="24"/>
                    <a:pt x="120" y="0"/>
                    <a:pt x="160" y="8"/>
                  </a:cubicBezTo>
                  <a:cubicBezTo>
                    <a:pt x="200" y="16"/>
                    <a:pt x="248" y="72"/>
                    <a:pt x="256" y="104"/>
                  </a:cubicBezTo>
                  <a:cubicBezTo>
                    <a:pt x="264" y="136"/>
                    <a:pt x="236" y="168"/>
                    <a:pt x="208" y="200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tailEnd type="arrow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6" name="Text Box 18"/>
            <p:cNvSpPr txBox="1">
              <a:spLocks noChangeArrowheads="1"/>
            </p:cNvSpPr>
            <p:nvPr/>
          </p:nvSpPr>
          <p:spPr bwMode="auto">
            <a:xfrm>
              <a:off x="1766" y="1993"/>
              <a:ext cx="297" cy="23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p>
              <a:r>
                <a:rPr lang="en-IN" altLang="en-US"/>
                <a:t>0,1</a:t>
              </a:r>
              <a:endParaRPr lang="en-I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ext Box 3"/>
          <p:cNvSpPr txBox="1"/>
          <p:nvPr/>
        </p:nvSpPr>
        <p:spPr>
          <a:xfrm>
            <a:off x="1176020" y="492125"/>
            <a:ext cx="102241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US"/>
              <a:t>Design a NFA which accepts all strings containing 110 convert it to regular expression</a:t>
            </a:r>
            <a:endParaRPr lang="en-IN" altLang="en-US"/>
          </a:p>
        </p:txBody>
      </p:sp>
      <p:sp>
        <p:nvSpPr>
          <p:cNvPr id="2" name="Oval 4"/>
          <p:cNvSpPr>
            <a:spLocks noChangeArrowheads="1"/>
          </p:cNvSpPr>
          <p:nvPr/>
        </p:nvSpPr>
        <p:spPr bwMode="auto">
          <a:xfrm>
            <a:off x="2567940" y="2415540"/>
            <a:ext cx="457200" cy="457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</a:ln>
        </p:spPr>
        <p:txBody>
          <a:bodyPr wrap="none" anchor="ctr"/>
          <a:p>
            <a:pPr algn="ctr"/>
            <a:r>
              <a:rPr lang="en-US"/>
              <a:t>q</a:t>
            </a:r>
            <a:r>
              <a:rPr lang="en-US" baseline="-25000"/>
              <a:t>0</a:t>
            </a:r>
            <a:endParaRPr lang="en-US" baseline="-25000"/>
          </a:p>
        </p:txBody>
      </p:sp>
      <p:sp>
        <p:nvSpPr>
          <p:cNvPr id="24" name="Line 8"/>
          <p:cNvSpPr>
            <a:spLocks noChangeShapeType="1"/>
          </p:cNvSpPr>
          <p:nvPr/>
        </p:nvSpPr>
        <p:spPr bwMode="auto">
          <a:xfrm>
            <a:off x="2034540" y="2644140"/>
            <a:ext cx="533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</p:spPr>
        <p:txBody>
          <a:bodyPr/>
          <a:p>
            <a:endParaRPr lang="en-US"/>
          </a:p>
        </p:txBody>
      </p:sp>
      <p:sp>
        <p:nvSpPr>
          <p:cNvPr id="25" name="Text Box 18"/>
          <p:cNvSpPr txBox="1">
            <a:spLocks noChangeArrowheads="1"/>
          </p:cNvSpPr>
          <p:nvPr/>
        </p:nvSpPr>
        <p:spPr bwMode="auto">
          <a:xfrm>
            <a:off x="3431540" y="2262823"/>
            <a:ext cx="529590" cy="3683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p>
            <a:r>
              <a:rPr lang="en-IN" altLang="en-US"/>
              <a:t>110</a:t>
            </a:r>
            <a:endParaRPr lang="en-IN" altLang="en-US"/>
          </a:p>
        </p:txBody>
      </p:sp>
      <p:grpSp>
        <p:nvGrpSpPr>
          <p:cNvPr id="29" name="Group 115"/>
          <p:cNvGrpSpPr/>
          <p:nvPr/>
        </p:nvGrpSpPr>
        <p:grpSpPr bwMode="auto">
          <a:xfrm>
            <a:off x="1653540" y="2263140"/>
            <a:ext cx="1371600" cy="609600"/>
            <a:chOff x="624" y="2352"/>
            <a:chExt cx="864" cy="384"/>
          </a:xfrm>
        </p:grpSpPr>
        <p:sp>
          <p:nvSpPr>
            <p:cNvPr id="10301" name="Oval 4"/>
            <p:cNvSpPr>
              <a:spLocks noChangeArrowheads="1"/>
            </p:cNvSpPr>
            <p:nvPr/>
          </p:nvSpPr>
          <p:spPr bwMode="auto">
            <a:xfrm>
              <a:off x="1200" y="2448"/>
              <a:ext cx="288" cy="28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</a:ln>
          </p:spPr>
          <p:txBody>
            <a:bodyPr wrap="none" anchor="ctr"/>
            <a:p>
              <a:pPr algn="ctr"/>
              <a:r>
                <a:rPr lang="en-IN" altLang="en-US"/>
                <a:t>A</a:t>
              </a:r>
              <a:endParaRPr lang="en-IN" altLang="en-US"/>
            </a:p>
          </p:txBody>
        </p:sp>
        <p:sp>
          <p:nvSpPr>
            <p:cNvPr id="30" name="Line 6"/>
            <p:cNvSpPr>
              <a:spLocks noChangeShapeType="1"/>
            </p:cNvSpPr>
            <p:nvPr/>
          </p:nvSpPr>
          <p:spPr bwMode="auto">
            <a:xfrm>
              <a:off x="816" y="2592"/>
              <a:ext cx="38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31" name="Text Box 7"/>
            <p:cNvSpPr txBox="1">
              <a:spLocks noChangeArrowheads="1"/>
            </p:cNvSpPr>
            <p:nvPr/>
          </p:nvSpPr>
          <p:spPr bwMode="auto">
            <a:xfrm>
              <a:off x="624" y="2352"/>
              <a:ext cx="384" cy="23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p>
              <a:r>
                <a:rPr lang="en-US"/>
                <a:t>start</a:t>
              </a:r>
              <a:endParaRPr lang="en-US"/>
            </a:p>
          </p:txBody>
        </p:sp>
      </p:grpSp>
      <p:sp>
        <p:nvSpPr>
          <p:cNvPr id="32" name="Oval 31"/>
          <p:cNvSpPr/>
          <p:nvPr/>
        </p:nvSpPr>
        <p:spPr>
          <a:xfrm>
            <a:off x="4451350" y="2336165"/>
            <a:ext cx="720090" cy="65913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4" name="Oval 4"/>
          <p:cNvSpPr>
            <a:spLocks noChangeArrowheads="1"/>
          </p:cNvSpPr>
          <p:nvPr/>
        </p:nvSpPr>
        <p:spPr bwMode="auto">
          <a:xfrm>
            <a:off x="4582795" y="2437130"/>
            <a:ext cx="457200" cy="457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</a:ln>
        </p:spPr>
        <p:txBody>
          <a:bodyPr wrap="none" anchor="ctr"/>
          <a:p>
            <a:pPr algn="ctr"/>
            <a:r>
              <a:rPr lang="en-IN" altLang="en-US"/>
              <a:t>D</a:t>
            </a:r>
            <a:endParaRPr lang="en-IN" altLang="en-US"/>
          </a:p>
        </p:txBody>
      </p:sp>
      <p:grpSp>
        <p:nvGrpSpPr>
          <p:cNvPr id="35" name="Group 30"/>
          <p:cNvGrpSpPr/>
          <p:nvPr/>
        </p:nvGrpSpPr>
        <p:grpSpPr bwMode="auto">
          <a:xfrm>
            <a:off x="2567940" y="1540828"/>
            <a:ext cx="557213" cy="722312"/>
            <a:chOff x="1712" y="1993"/>
            <a:chExt cx="351" cy="455"/>
          </a:xfrm>
        </p:grpSpPr>
        <p:sp>
          <p:nvSpPr>
            <p:cNvPr id="10296" name="Freeform 17"/>
            <p:cNvSpPr/>
            <p:nvPr/>
          </p:nvSpPr>
          <p:spPr bwMode="auto">
            <a:xfrm>
              <a:off x="1712" y="2248"/>
              <a:ext cx="264" cy="200"/>
            </a:xfrm>
            <a:custGeom>
              <a:avLst/>
              <a:gdLst>
                <a:gd name="T0" fmla="*/ 64 w 264"/>
                <a:gd name="T1" fmla="*/ 200 h 200"/>
                <a:gd name="T2" fmla="*/ 16 w 264"/>
                <a:gd name="T3" fmla="*/ 56 h 200"/>
                <a:gd name="T4" fmla="*/ 160 w 264"/>
                <a:gd name="T5" fmla="*/ 8 h 200"/>
                <a:gd name="T6" fmla="*/ 256 w 264"/>
                <a:gd name="T7" fmla="*/ 104 h 200"/>
                <a:gd name="T8" fmla="*/ 208 w 264"/>
                <a:gd name="T9" fmla="*/ 200 h 2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4"/>
                <a:gd name="T16" fmla="*/ 0 h 200"/>
                <a:gd name="T17" fmla="*/ 264 w 264"/>
                <a:gd name="T18" fmla="*/ 200 h 20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4" h="200">
                  <a:moveTo>
                    <a:pt x="64" y="200"/>
                  </a:moveTo>
                  <a:cubicBezTo>
                    <a:pt x="32" y="144"/>
                    <a:pt x="0" y="88"/>
                    <a:pt x="16" y="56"/>
                  </a:cubicBezTo>
                  <a:cubicBezTo>
                    <a:pt x="32" y="24"/>
                    <a:pt x="120" y="0"/>
                    <a:pt x="160" y="8"/>
                  </a:cubicBezTo>
                  <a:cubicBezTo>
                    <a:pt x="200" y="16"/>
                    <a:pt x="248" y="72"/>
                    <a:pt x="256" y="104"/>
                  </a:cubicBezTo>
                  <a:cubicBezTo>
                    <a:pt x="264" y="136"/>
                    <a:pt x="236" y="168"/>
                    <a:pt x="208" y="200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tailEnd type="arrow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36" name="Text Box 18"/>
            <p:cNvSpPr txBox="1">
              <a:spLocks noChangeArrowheads="1"/>
            </p:cNvSpPr>
            <p:nvPr/>
          </p:nvSpPr>
          <p:spPr bwMode="auto">
            <a:xfrm>
              <a:off x="1766" y="1993"/>
              <a:ext cx="297" cy="23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p>
              <a:r>
                <a:rPr lang="en-IN" altLang="en-US"/>
                <a:t>0,1</a:t>
              </a:r>
              <a:endParaRPr lang="en-IN" altLang="en-US"/>
            </a:p>
          </p:txBody>
        </p:sp>
      </p:grpSp>
      <p:sp>
        <p:nvSpPr>
          <p:cNvPr id="43" name="Line 8"/>
          <p:cNvSpPr>
            <a:spLocks noChangeShapeType="1"/>
          </p:cNvSpPr>
          <p:nvPr/>
        </p:nvSpPr>
        <p:spPr bwMode="auto">
          <a:xfrm>
            <a:off x="3063875" y="2665730"/>
            <a:ext cx="1317625" cy="63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</p:spPr>
        <p:txBody>
          <a:bodyPr/>
          <a:p>
            <a:endParaRPr lang="en-US"/>
          </a:p>
        </p:txBody>
      </p:sp>
      <p:grpSp>
        <p:nvGrpSpPr>
          <p:cNvPr id="44" name="Group 30"/>
          <p:cNvGrpSpPr/>
          <p:nvPr/>
        </p:nvGrpSpPr>
        <p:grpSpPr bwMode="auto">
          <a:xfrm>
            <a:off x="4582795" y="1540828"/>
            <a:ext cx="557213" cy="722312"/>
            <a:chOff x="1712" y="1993"/>
            <a:chExt cx="351" cy="455"/>
          </a:xfrm>
        </p:grpSpPr>
        <p:sp>
          <p:nvSpPr>
            <p:cNvPr id="45" name="Freeform 17"/>
            <p:cNvSpPr/>
            <p:nvPr/>
          </p:nvSpPr>
          <p:spPr bwMode="auto">
            <a:xfrm>
              <a:off x="1712" y="2248"/>
              <a:ext cx="264" cy="200"/>
            </a:xfrm>
            <a:custGeom>
              <a:avLst/>
              <a:gdLst>
                <a:gd name="T0" fmla="*/ 64 w 264"/>
                <a:gd name="T1" fmla="*/ 200 h 200"/>
                <a:gd name="T2" fmla="*/ 16 w 264"/>
                <a:gd name="T3" fmla="*/ 56 h 200"/>
                <a:gd name="T4" fmla="*/ 160 w 264"/>
                <a:gd name="T5" fmla="*/ 8 h 200"/>
                <a:gd name="T6" fmla="*/ 256 w 264"/>
                <a:gd name="T7" fmla="*/ 104 h 200"/>
                <a:gd name="T8" fmla="*/ 208 w 264"/>
                <a:gd name="T9" fmla="*/ 200 h 2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4"/>
                <a:gd name="T16" fmla="*/ 0 h 200"/>
                <a:gd name="T17" fmla="*/ 264 w 264"/>
                <a:gd name="T18" fmla="*/ 200 h 20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4" h="200">
                  <a:moveTo>
                    <a:pt x="64" y="200"/>
                  </a:moveTo>
                  <a:cubicBezTo>
                    <a:pt x="32" y="144"/>
                    <a:pt x="0" y="88"/>
                    <a:pt x="16" y="56"/>
                  </a:cubicBezTo>
                  <a:cubicBezTo>
                    <a:pt x="32" y="24"/>
                    <a:pt x="120" y="0"/>
                    <a:pt x="160" y="8"/>
                  </a:cubicBezTo>
                  <a:cubicBezTo>
                    <a:pt x="200" y="16"/>
                    <a:pt x="248" y="72"/>
                    <a:pt x="256" y="104"/>
                  </a:cubicBezTo>
                  <a:cubicBezTo>
                    <a:pt x="264" y="136"/>
                    <a:pt x="236" y="168"/>
                    <a:pt x="208" y="200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tailEnd type="arrow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46" name="Text Box 18"/>
            <p:cNvSpPr txBox="1">
              <a:spLocks noChangeArrowheads="1"/>
            </p:cNvSpPr>
            <p:nvPr/>
          </p:nvSpPr>
          <p:spPr bwMode="auto">
            <a:xfrm>
              <a:off x="1766" y="1993"/>
              <a:ext cx="297" cy="23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p>
              <a:r>
                <a:rPr lang="en-IN" altLang="en-US"/>
                <a:t>0,1</a:t>
              </a:r>
              <a:endParaRPr lang="en-IN" altLang="en-US"/>
            </a:p>
          </p:txBody>
        </p:sp>
      </p:grpSp>
      <p:sp>
        <p:nvSpPr>
          <p:cNvPr id="3" name="Text Box 2"/>
          <p:cNvSpPr txBox="1"/>
          <p:nvPr/>
        </p:nvSpPr>
        <p:spPr>
          <a:xfrm>
            <a:off x="1176020" y="3900170"/>
            <a:ext cx="1022413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US"/>
              <a:t>(R + S U * T)* S U*</a:t>
            </a:r>
            <a:endParaRPr lang="en-IN" altLang="en-US"/>
          </a:p>
          <a:p>
            <a:r>
              <a:rPr lang="en-IN" altLang="en-US"/>
              <a:t>R=0+1, S=110, T=</a:t>
            </a:r>
            <a:r>
              <a:rPr lang="en-US" altLang="en-IN">
                <a:sym typeface="+mn-ea"/>
              </a:rPr>
              <a:t> </a:t>
            </a:r>
            <a:r>
              <a:rPr lang="en-US" dirty="0" smtClean="0">
                <a:sym typeface="+mn-ea"/>
              </a:rPr>
              <a:t>Ø</a:t>
            </a:r>
            <a:r>
              <a:rPr lang="en-IN" altLang="en-US" dirty="0" smtClean="0">
                <a:sym typeface="+mn-ea"/>
              </a:rPr>
              <a:t>, U=0+1 SU*T =</a:t>
            </a:r>
            <a:r>
              <a:rPr lang="en-US" altLang="en-IN">
                <a:sym typeface="+mn-ea"/>
              </a:rPr>
              <a:t> </a:t>
            </a:r>
            <a:r>
              <a:rPr lang="en-US" dirty="0" smtClean="0">
                <a:sym typeface="+mn-ea"/>
              </a:rPr>
              <a:t>Ø</a:t>
            </a:r>
            <a:endParaRPr lang="en-US" dirty="0" smtClean="0">
              <a:sym typeface="+mn-ea"/>
            </a:endParaRPr>
          </a:p>
          <a:p>
            <a:r>
              <a:rPr lang="en-IN" altLang="en-US" dirty="0" smtClean="0">
                <a:sym typeface="+mn-ea"/>
              </a:rPr>
              <a:t>(1+0)* 110 (1+0)*</a:t>
            </a:r>
            <a:endParaRPr lang="en-IN" altLang="en-US" dirty="0" smtClean="0">
              <a:sym typeface="+mn-ea"/>
            </a:endParaRPr>
          </a:p>
        </p:txBody>
      </p:sp>
      <p:sp>
        <p:nvSpPr>
          <p:cNvPr id="17" name="Text Box 16"/>
          <p:cNvSpPr txBox="1"/>
          <p:nvPr/>
        </p:nvSpPr>
        <p:spPr>
          <a:xfrm>
            <a:off x="3823335" y="1120775"/>
            <a:ext cx="61772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IN">
                <a:sym typeface="+mn-ea"/>
              </a:rPr>
              <a:t>R</a:t>
            </a:r>
            <a:r>
              <a:rPr lang="en-US" altLang="en-IN" baseline="-25000">
                <a:sym typeface="+mn-ea"/>
              </a:rPr>
              <a:t>ij</a:t>
            </a:r>
            <a:r>
              <a:rPr lang="en-US" altLang="en-IN" baseline="30000">
                <a:sym typeface="+mn-ea"/>
              </a:rPr>
              <a:t>(k)   </a:t>
            </a:r>
            <a:r>
              <a:rPr lang="en-US" altLang="en-IN">
                <a:sym typeface="+mn-ea"/>
              </a:rPr>
              <a:t> =  R</a:t>
            </a:r>
            <a:r>
              <a:rPr lang="en-US" altLang="en-IN" baseline="-25000">
                <a:sym typeface="+mn-ea"/>
              </a:rPr>
              <a:t>ij</a:t>
            </a:r>
            <a:r>
              <a:rPr lang="en-US" altLang="en-IN" baseline="30000">
                <a:sym typeface="+mn-ea"/>
              </a:rPr>
              <a:t>(k-1) </a:t>
            </a:r>
            <a:r>
              <a:rPr lang="en-US" altLang="en-IN">
                <a:sym typeface="+mn-ea"/>
              </a:rPr>
              <a:t>+</a:t>
            </a:r>
            <a:r>
              <a:rPr lang="en-US" altLang="en-IN" baseline="30000">
                <a:sym typeface="+mn-ea"/>
              </a:rPr>
              <a:t> </a:t>
            </a:r>
            <a:r>
              <a:rPr lang="en-US" altLang="en-IN">
                <a:sym typeface="+mn-ea"/>
              </a:rPr>
              <a:t>R</a:t>
            </a:r>
            <a:r>
              <a:rPr lang="en-US" altLang="en-IN" baseline="-25000">
                <a:sym typeface="+mn-ea"/>
              </a:rPr>
              <a:t>ik</a:t>
            </a:r>
            <a:r>
              <a:rPr lang="en-US" altLang="en-IN" baseline="30000">
                <a:sym typeface="+mn-ea"/>
              </a:rPr>
              <a:t>(k-1</a:t>
            </a:r>
            <a:r>
              <a:rPr lang="en-US" altLang="en-IN">
                <a:sym typeface="+mn-ea"/>
              </a:rPr>
              <a:t>) ( R</a:t>
            </a:r>
            <a:r>
              <a:rPr lang="en-US" altLang="en-IN" baseline="-25000">
                <a:sym typeface="+mn-ea"/>
              </a:rPr>
              <a:t>kk</a:t>
            </a:r>
            <a:r>
              <a:rPr lang="en-US" altLang="en-IN" baseline="30000">
                <a:sym typeface="+mn-ea"/>
              </a:rPr>
              <a:t>(k-1)</a:t>
            </a:r>
            <a:r>
              <a:rPr lang="en-US" altLang="en-IN">
                <a:sym typeface="+mn-ea"/>
              </a:rPr>
              <a:t> )* R</a:t>
            </a:r>
            <a:r>
              <a:rPr lang="en-US" altLang="en-IN" baseline="-25000">
                <a:sym typeface="+mn-ea"/>
              </a:rPr>
              <a:t>kj</a:t>
            </a:r>
            <a:r>
              <a:rPr lang="en-US" altLang="en-IN" baseline="30000">
                <a:sym typeface="+mn-ea"/>
              </a:rPr>
              <a:t>(k-1)</a:t>
            </a:r>
            <a:r>
              <a:rPr lang="en-US" altLang="en-IN">
                <a:sym typeface="+mn-ea"/>
              </a:rPr>
              <a:t>       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4" name="Content Placeholder 3"/>
          <p:cNvGraphicFramePr/>
          <p:nvPr>
            <p:ph idx="1"/>
          </p:nvPr>
        </p:nvGraphicFramePr>
        <p:xfrm>
          <a:off x="937260" y="908685"/>
          <a:ext cx="10512425" cy="52685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1" imgW="82550" imgH="10888980" progId="Paint.Picture">
                  <p:embed/>
                </p:oleObj>
              </mc:Choice>
              <mc:Fallback>
                <p:oleObj name="" r:id="rId1" imgW="82550" imgH="10888980" progId="Paint.Picture">
                  <p:embed/>
                  <p:pic>
                    <p:nvPicPr>
                      <p:cNvPr id="0" name="Picture 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937260" y="908685"/>
                        <a:ext cx="10512425" cy="52685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ext Box 3"/>
          <p:cNvSpPr txBox="1"/>
          <p:nvPr/>
        </p:nvSpPr>
        <p:spPr>
          <a:xfrm>
            <a:off x="1176020" y="492125"/>
            <a:ext cx="102241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IN"/>
              <a:t>Converting Regular Expressions to Automata</a:t>
            </a:r>
            <a:endParaRPr lang="en-US" altLang="en-IN"/>
          </a:p>
        </p:txBody>
      </p:sp>
      <p:sp>
        <p:nvSpPr>
          <p:cNvPr id="2" name="Oval 4"/>
          <p:cNvSpPr>
            <a:spLocks noChangeArrowheads="1"/>
          </p:cNvSpPr>
          <p:nvPr/>
        </p:nvSpPr>
        <p:spPr bwMode="auto">
          <a:xfrm>
            <a:off x="2567940" y="4472940"/>
            <a:ext cx="457200" cy="457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</a:ln>
        </p:spPr>
        <p:txBody>
          <a:bodyPr wrap="none" anchor="ctr"/>
          <a:p>
            <a:pPr algn="ctr"/>
            <a:r>
              <a:rPr lang="en-US"/>
              <a:t>q</a:t>
            </a:r>
            <a:r>
              <a:rPr lang="en-US" baseline="-25000"/>
              <a:t>0</a:t>
            </a:r>
            <a:endParaRPr lang="en-US" baseline="-25000"/>
          </a:p>
        </p:txBody>
      </p:sp>
      <p:sp>
        <p:nvSpPr>
          <p:cNvPr id="24" name="Line 8"/>
          <p:cNvSpPr>
            <a:spLocks noChangeShapeType="1"/>
          </p:cNvSpPr>
          <p:nvPr/>
        </p:nvSpPr>
        <p:spPr bwMode="auto">
          <a:xfrm>
            <a:off x="2034540" y="4701540"/>
            <a:ext cx="533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</p:spPr>
        <p:txBody>
          <a:bodyPr/>
          <a:p>
            <a:endParaRPr lang="en-US"/>
          </a:p>
        </p:txBody>
      </p:sp>
      <p:sp>
        <p:nvSpPr>
          <p:cNvPr id="25" name="Text Box 18"/>
          <p:cNvSpPr txBox="1">
            <a:spLocks noChangeArrowheads="1"/>
          </p:cNvSpPr>
          <p:nvPr/>
        </p:nvSpPr>
        <p:spPr bwMode="auto">
          <a:xfrm>
            <a:off x="3421380" y="4320223"/>
            <a:ext cx="278765" cy="3683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p>
            <a:r>
              <a:rPr lang="en-IN" altLang="en-US">
                <a:latin typeface="Times New Roman" panose="02020603050405020304" charset="0"/>
                <a:cs typeface="Times New Roman" panose="02020603050405020304" charset="0"/>
              </a:rPr>
              <a:t>ε</a:t>
            </a:r>
            <a:endParaRPr lang="en-IN" altLang="en-US">
              <a:latin typeface="Times New Roman" panose="02020603050405020304" charset="0"/>
              <a:cs typeface="Times New Roman" panose="02020603050405020304" charset="0"/>
            </a:endParaRPr>
          </a:p>
        </p:txBody>
      </p:sp>
      <p:grpSp>
        <p:nvGrpSpPr>
          <p:cNvPr id="29" name="Group 115"/>
          <p:cNvGrpSpPr/>
          <p:nvPr/>
        </p:nvGrpSpPr>
        <p:grpSpPr bwMode="auto">
          <a:xfrm>
            <a:off x="1653540" y="4320540"/>
            <a:ext cx="1371600" cy="609600"/>
            <a:chOff x="624" y="2352"/>
            <a:chExt cx="864" cy="384"/>
          </a:xfrm>
        </p:grpSpPr>
        <p:sp>
          <p:nvSpPr>
            <p:cNvPr id="10301" name="Oval 4"/>
            <p:cNvSpPr>
              <a:spLocks noChangeArrowheads="1"/>
            </p:cNvSpPr>
            <p:nvPr/>
          </p:nvSpPr>
          <p:spPr bwMode="auto">
            <a:xfrm>
              <a:off x="1200" y="2448"/>
              <a:ext cx="288" cy="28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</a:ln>
          </p:spPr>
          <p:txBody>
            <a:bodyPr wrap="none" anchor="ctr"/>
            <a:p>
              <a:pPr algn="ctr"/>
              <a:endParaRPr lang="en-IN" altLang="en-US"/>
            </a:p>
          </p:txBody>
        </p:sp>
        <p:sp>
          <p:nvSpPr>
            <p:cNvPr id="30" name="Line 6"/>
            <p:cNvSpPr>
              <a:spLocks noChangeShapeType="1"/>
            </p:cNvSpPr>
            <p:nvPr/>
          </p:nvSpPr>
          <p:spPr bwMode="auto">
            <a:xfrm>
              <a:off x="816" y="2592"/>
              <a:ext cx="38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31" name="Text Box 7"/>
            <p:cNvSpPr txBox="1">
              <a:spLocks noChangeArrowheads="1"/>
            </p:cNvSpPr>
            <p:nvPr/>
          </p:nvSpPr>
          <p:spPr bwMode="auto">
            <a:xfrm>
              <a:off x="624" y="2352"/>
              <a:ext cx="384" cy="23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p>
              <a:r>
                <a:rPr lang="en-US"/>
                <a:t>start</a:t>
              </a:r>
              <a:endParaRPr lang="en-US"/>
            </a:p>
          </p:txBody>
        </p:sp>
      </p:grpSp>
      <p:sp>
        <p:nvSpPr>
          <p:cNvPr id="32" name="Oval 31"/>
          <p:cNvSpPr/>
          <p:nvPr/>
        </p:nvSpPr>
        <p:spPr>
          <a:xfrm>
            <a:off x="4451350" y="4393565"/>
            <a:ext cx="720090" cy="65913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4" name="Oval 4"/>
          <p:cNvSpPr>
            <a:spLocks noChangeArrowheads="1"/>
          </p:cNvSpPr>
          <p:nvPr/>
        </p:nvSpPr>
        <p:spPr bwMode="auto">
          <a:xfrm>
            <a:off x="4582795" y="4494530"/>
            <a:ext cx="457200" cy="457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</a:ln>
        </p:spPr>
        <p:txBody>
          <a:bodyPr wrap="none" anchor="ctr"/>
          <a:p>
            <a:pPr algn="ctr"/>
            <a:endParaRPr lang="en-IN" altLang="en-US"/>
          </a:p>
        </p:txBody>
      </p:sp>
      <p:sp>
        <p:nvSpPr>
          <p:cNvPr id="43" name="Line 8"/>
          <p:cNvSpPr>
            <a:spLocks noChangeShapeType="1"/>
          </p:cNvSpPr>
          <p:nvPr/>
        </p:nvSpPr>
        <p:spPr bwMode="auto">
          <a:xfrm>
            <a:off x="3063875" y="4723130"/>
            <a:ext cx="1317625" cy="63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</p:spPr>
        <p:txBody>
          <a:bodyPr/>
          <a:p>
            <a:endParaRPr lang="en-US"/>
          </a:p>
        </p:txBody>
      </p:sp>
      <p:sp>
        <p:nvSpPr>
          <p:cNvPr id="17" name="Text Box 16"/>
          <p:cNvSpPr txBox="1"/>
          <p:nvPr/>
        </p:nvSpPr>
        <p:spPr>
          <a:xfrm>
            <a:off x="1176020" y="965835"/>
            <a:ext cx="10000615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IN">
                <a:sym typeface="+mn-ea"/>
              </a:rPr>
              <a:t>Every language L i.e L(R) for some expression R' is also L(E) for some </a:t>
            </a:r>
            <a:r>
              <a:rPr lang="en-US" altLang="en-IN">
                <a:latin typeface="Times New Roman" panose="02020603050405020304" charset="0"/>
                <a:cs typeface="Times New Roman" panose="02020603050405020304" charset="0"/>
                <a:sym typeface="+mn-ea"/>
              </a:rPr>
              <a:t>ε-NFA E</a:t>
            </a:r>
            <a:r>
              <a:rPr lang="en-US" altLang="en-IN">
                <a:sym typeface="+mn-ea"/>
              </a:rPr>
              <a:t> .</a:t>
            </a:r>
            <a:endParaRPr lang="en-US" altLang="en-IN">
              <a:sym typeface="+mn-ea"/>
            </a:endParaRPr>
          </a:p>
          <a:p>
            <a:endParaRPr lang="en-US" altLang="en-IN">
              <a:sym typeface="+mn-ea"/>
            </a:endParaRPr>
          </a:p>
          <a:p>
            <a:r>
              <a:rPr lang="en-US" altLang="en-IN">
                <a:sym typeface="+mn-ea"/>
              </a:rPr>
              <a:t>Theorem : Every langauge defined by a regular expression is also defined by a finite automaton.</a:t>
            </a:r>
            <a:endParaRPr lang="en-US" altLang="en-IN">
              <a:sym typeface="+mn-ea"/>
            </a:endParaRPr>
          </a:p>
          <a:p>
            <a:r>
              <a:rPr lang="en-US" altLang="en-IN">
                <a:sym typeface="+mn-ea"/>
              </a:rPr>
              <a:t>Proof:</a:t>
            </a:r>
            <a:endParaRPr lang="en-US" altLang="en-IN">
              <a:sym typeface="+mn-ea"/>
            </a:endParaRPr>
          </a:p>
          <a:p>
            <a:r>
              <a:rPr lang="en-US" altLang="en-IN">
                <a:sym typeface="+mn-ea"/>
              </a:rPr>
              <a:t>Suppose L=L(R)</a:t>
            </a:r>
            <a:endParaRPr lang="en-US" altLang="en-IN">
              <a:sym typeface="+mn-ea"/>
            </a:endParaRPr>
          </a:p>
          <a:p>
            <a:r>
              <a:rPr lang="en-US" altLang="en-IN">
                <a:sym typeface="+mn-ea"/>
              </a:rPr>
              <a:t>L=L(E) for some </a:t>
            </a:r>
            <a:r>
              <a:rPr lang="en-US" altLang="en-IN">
                <a:latin typeface="Times New Roman" panose="02020603050405020304" charset="0"/>
                <a:cs typeface="Times New Roman" panose="02020603050405020304" charset="0"/>
                <a:sym typeface="+mn-ea"/>
              </a:rPr>
              <a:t>ε-NFA with</a:t>
            </a:r>
            <a:endParaRPr lang="en-US" altLang="en-IN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r>
              <a:rPr lang="en-US" altLang="en-IN">
                <a:latin typeface="Times New Roman" panose="02020603050405020304" charset="0"/>
                <a:cs typeface="Times New Roman" panose="02020603050405020304" charset="0"/>
                <a:sym typeface="+mn-ea"/>
              </a:rPr>
              <a:t>1. one accepting state</a:t>
            </a:r>
            <a:endParaRPr lang="en-US" altLang="en-IN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r>
              <a:rPr lang="en-US" altLang="en-IN">
                <a:latin typeface="Times New Roman" panose="02020603050405020304" charset="0"/>
                <a:cs typeface="Times New Roman" panose="02020603050405020304" charset="0"/>
                <a:sym typeface="+mn-ea"/>
              </a:rPr>
              <a:t>2. No arcs into the initial state </a:t>
            </a:r>
            <a:endParaRPr lang="en-US" altLang="en-IN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r>
              <a:rPr lang="en-US" altLang="en-IN">
                <a:latin typeface="Times New Roman" panose="02020603050405020304" charset="0"/>
                <a:cs typeface="Times New Roman" panose="02020603050405020304" charset="0"/>
                <a:sym typeface="+mn-ea"/>
              </a:rPr>
              <a:t>3. No arcs out of the accepting state.</a:t>
            </a:r>
            <a:endParaRPr lang="en-US" altLang="en-IN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r>
              <a:rPr lang="en-US" altLang="en-IN">
                <a:sym typeface="+mn-ea"/>
              </a:rPr>
              <a:t>These are 3 parts</a:t>
            </a:r>
            <a:endParaRPr lang="en-US" altLang="en-IN">
              <a:sym typeface="+mn-ea"/>
            </a:endParaRPr>
          </a:p>
          <a:p>
            <a:r>
              <a:rPr lang="en-US" altLang="en-IN">
                <a:sym typeface="+mn-ea"/>
              </a:rPr>
              <a:t>Basis:</a:t>
            </a:r>
            <a:endParaRPr lang="en-US" altLang="en-IN">
              <a:sym typeface="+mn-ea"/>
            </a:endParaRPr>
          </a:p>
          <a:p>
            <a:r>
              <a:rPr lang="en-US" altLang="en-IN">
                <a:sym typeface="+mn-ea"/>
              </a:rPr>
              <a:t>     </a:t>
            </a:r>
            <a:endParaRPr lang="en-US"/>
          </a:p>
        </p:txBody>
      </p:sp>
      <p:sp>
        <p:nvSpPr>
          <p:cNvPr id="5" name="Text Box 4"/>
          <p:cNvSpPr txBox="1"/>
          <p:nvPr/>
        </p:nvSpPr>
        <p:spPr>
          <a:xfrm>
            <a:off x="6470650" y="4356735"/>
            <a:ext cx="41078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handle the expression </a:t>
            </a:r>
            <a:r>
              <a:rPr lang="en-US">
                <a:latin typeface="Times New Roman" panose="02020603050405020304" charset="0"/>
                <a:cs typeface="Times New Roman" panose="02020603050405020304" charset="0"/>
              </a:rPr>
              <a:t>ε</a:t>
            </a:r>
            <a:endParaRPr lang="en-US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7" name="Oval 4"/>
          <p:cNvSpPr>
            <a:spLocks noChangeArrowheads="1"/>
          </p:cNvSpPr>
          <p:nvPr/>
        </p:nvSpPr>
        <p:spPr bwMode="auto">
          <a:xfrm>
            <a:off x="2523490" y="5342890"/>
            <a:ext cx="457200" cy="457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</a:ln>
        </p:spPr>
        <p:txBody>
          <a:bodyPr wrap="none" anchor="ctr"/>
          <a:p>
            <a:pPr algn="ctr"/>
            <a:r>
              <a:rPr lang="en-US"/>
              <a:t>q</a:t>
            </a:r>
            <a:r>
              <a:rPr lang="en-US" baseline="-25000"/>
              <a:t>0</a:t>
            </a:r>
            <a:endParaRPr lang="en-US" baseline="-25000"/>
          </a:p>
        </p:txBody>
      </p:sp>
      <p:sp>
        <p:nvSpPr>
          <p:cNvPr id="8" name="Line 8"/>
          <p:cNvSpPr>
            <a:spLocks noChangeShapeType="1"/>
          </p:cNvSpPr>
          <p:nvPr/>
        </p:nvSpPr>
        <p:spPr bwMode="auto">
          <a:xfrm>
            <a:off x="1990090" y="5571490"/>
            <a:ext cx="533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</p:spPr>
        <p:txBody>
          <a:bodyPr/>
          <a:p>
            <a:endParaRPr lang="en-US"/>
          </a:p>
        </p:txBody>
      </p:sp>
      <p:grpSp>
        <p:nvGrpSpPr>
          <p:cNvPr id="10" name="Group 115"/>
          <p:cNvGrpSpPr/>
          <p:nvPr/>
        </p:nvGrpSpPr>
        <p:grpSpPr bwMode="auto">
          <a:xfrm>
            <a:off x="1609090" y="5190490"/>
            <a:ext cx="1371600" cy="609600"/>
            <a:chOff x="624" y="2352"/>
            <a:chExt cx="864" cy="384"/>
          </a:xfrm>
        </p:grpSpPr>
        <p:sp>
          <p:nvSpPr>
            <p:cNvPr id="11" name="Oval 4"/>
            <p:cNvSpPr>
              <a:spLocks noChangeArrowheads="1"/>
            </p:cNvSpPr>
            <p:nvPr/>
          </p:nvSpPr>
          <p:spPr bwMode="auto">
            <a:xfrm>
              <a:off x="1200" y="2448"/>
              <a:ext cx="288" cy="28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</a:ln>
          </p:spPr>
          <p:txBody>
            <a:bodyPr wrap="none" anchor="ctr"/>
            <a:p>
              <a:pPr algn="ctr"/>
              <a:endParaRPr lang="en-IN" altLang="en-US"/>
            </a:p>
          </p:txBody>
        </p:sp>
        <p:sp>
          <p:nvSpPr>
            <p:cNvPr id="12" name="Line 6"/>
            <p:cNvSpPr>
              <a:spLocks noChangeShapeType="1"/>
            </p:cNvSpPr>
            <p:nvPr/>
          </p:nvSpPr>
          <p:spPr bwMode="auto">
            <a:xfrm>
              <a:off x="816" y="2592"/>
              <a:ext cx="38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13" name="Text Box 7"/>
            <p:cNvSpPr txBox="1">
              <a:spLocks noChangeArrowheads="1"/>
            </p:cNvSpPr>
            <p:nvPr/>
          </p:nvSpPr>
          <p:spPr bwMode="auto">
            <a:xfrm>
              <a:off x="624" y="2352"/>
              <a:ext cx="384" cy="23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p>
              <a:r>
                <a:rPr lang="en-US"/>
                <a:t>start</a:t>
              </a:r>
              <a:endParaRPr lang="en-US"/>
            </a:p>
          </p:txBody>
        </p:sp>
      </p:grpSp>
      <p:sp>
        <p:nvSpPr>
          <p:cNvPr id="14" name="Oval 13"/>
          <p:cNvSpPr/>
          <p:nvPr/>
        </p:nvSpPr>
        <p:spPr>
          <a:xfrm>
            <a:off x="4406900" y="5263515"/>
            <a:ext cx="720090" cy="65913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5" name="Oval 4"/>
          <p:cNvSpPr>
            <a:spLocks noChangeArrowheads="1"/>
          </p:cNvSpPr>
          <p:nvPr/>
        </p:nvSpPr>
        <p:spPr bwMode="auto">
          <a:xfrm>
            <a:off x="4538345" y="5364480"/>
            <a:ext cx="457200" cy="457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</a:ln>
        </p:spPr>
        <p:txBody>
          <a:bodyPr wrap="none" anchor="ctr"/>
          <a:p>
            <a:pPr algn="ctr"/>
            <a:endParaRPr lang="en-IN" altLang="en-US"/>
          </a:p>
        </p:txBody>
      </p:sp>
      <p:sp>
        <p:nvSpPr>
          <p:cNvPr id="18" name="Text Box 17"/>
          <p:cNvSpPr txBox="1"/>
          <p:nvPr/>
        </p:nvSpPr>
        <p:spPr>
          <a:xfrm>
            <a:off x="6597650" y="5360035"/>
            <a:ext cx="41078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accepts nothing but  </a:t>
            </a:r>
            <a:r>
              <a:rPr lang="en-US" dirty="0" smtClean="0">
                <a:sym typeface="+mn-ea"/>
              </a:rPr>
              <a:t>Ø</a:t>
            </a:r>
            <a:endParaRPr lang="en-US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0" name="Oval 4"/>
          <p:cNvSpPr>
            <a:spLocks noChangeArrowheads="1"/>
          </p:cNvSpPr>
          <p:nvPr/>
        </p:nvSpPr>
        <p:spPr bwMode="auto">
          <a:xfrm>
            <a:off x="2475865" y="6190615"/>
            <a:ext cx="457200" cy="457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</a:ln>
        </p:spPr>
        <p:txBody>
          <a:bodyPr wrap="none" anchor="ctr"/>
          <a:p>
            <a:pPr algn="ctr"/>
            <a:r>
              <a:rPr lang="en-US"/>
              <a:t>q</a:t>
            </a:r>
            <a:r>
              <a:rPr lang="en-US" baseline="-25000"/>
              <a:t>0</a:t>
            </a:r>
            <a:endParaRPr lang="en-US" baseline="-25000"/>
          </a:p>
        </p:txBody>
      </p:sp>
      <p:sp>
        <p:nvSpPr>
          <p:cNvPr id="21" name="Line 8"/>
          <p:cNvSpPr>
            <a:spLocks noChangeShapeType="1"/>
          </p:cNvSpPr>
          <p:nvPr/>
        </p:nvSpPr>
        <p:spPr bwMode="auto">
          <a:xfrm>
            <a:off x="1942465" y="6419215"/>
            <a:ext cx="533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</p:spPr>
        <p:txBody>
          <a:bodyPr/>
          <a:p>
            <a:endParaRPr lang="en-US"/>
          </a:p>
        </p:txBody>
      </p:sp>
      <p:sp>
        <p:nvSpPr>
          <p:cNvPr id="22" name="Text Box 18"/>
          <p:cNvSpPr txBox="1">
            <a:spLocks noChangeArrowheads="1"/>
          </p:cNvSpPr>
          <p:nvPr/>
        </p:nvSpPr>
        <p:spPr bwMode="auto">
          <a:xfrm>
            <a:off x="3339465" y="6037898"/>
            <a:ext cx="284480" cy="3683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p>
            <a:r>
              <a:rPr lang="en-US" altLang="en-IN">
                <a:latin typeface="Times New Roman" panose="02020603050405020304" charset="0"/>
                <a:cs typeface="Times New Roman" panose="02020603050405020304" charset="0"/>
              </a:rPr>
              <a:t>a</a:t>
            </a:r>
            <a:endParaRPr lang="en-US" altLang="en-IN">
              <a:latin typeface="Times New Roman" panose="02020603050405020304" charset="0"/>
              <a:cs typeface="Times New Roman" panose="02020603050405020304" charset="0"/>
            </a:endParaRPr>
          </a:p>
        </p:txBody>
      </p:sp>
      <p:grpSp>
        <p:nvGrpSpPr>
          <p:cNvPr id="23" name="Group 115"/>
          <p:cNvGrpSpPr/>
          <p:nvPr/>
        </p:nvGrpSpPr>
        <p:grpSpPr bwMode="auto">
          <a:xfrm>
            <a:off x="1561465" y="6038215"/>
            <a:ext cx="1371600" cy="609600"/>
            <a:chOff x="624" y="2352"/>
            <a:chExt cx="864" cy="384"/>
          </a:xfrm>
        </p:grpSpPr>
        <p:sp>
          <p:nvSpPr>
            <p:cNvPr id="26" name="Oval 4"/>
            <p:cNvSpPr>
              <a:spLocks noChangeArrowheads="1"/>
            </p:cNvSpPr>
            <p:nvPr/>
          </p:nvSpPr>
          <p:spPr bwMode="auto">
            <a:xfrm>
              <a:off x="1200" y="2448"/>
              <a:ext cx="288" cy="28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</a:ln>
          </p:spPr>
          <p:txBody>
            <a:bodyPr wrap="none" anchor="ctr"/>
            <a:p>
              <a:pPr algn="ctr"/>
              <a:endParaRPr lang="en-IN" altLang="en-US"/>
            </a:p>
          </p:txBody>
        </p:sp>
        <p:sp>
          <p:nvSpPr>
            <p:cNvPr id="27" name="Line 6"/>
            <p:cNvSpPr>
              <a:spLocks noChangeShapeType="1"/>
            </p:cNvSpPr>
            <p:nvPr/>
          </p:nvSpPr>
          <p:spPr bwMode="auto">
            <a:xfrm>
              <a:off x="816" y="2592"/>
              <a:ext cx="38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28" name="Text Box 7"/>
            <p:cNvSpPr txBox="1">
              <a:spLocks noChangeArrowheads="1"/>
            </p:cNvSpPr>
            <p:nvPr/>
          </p:nvSpPr>
          <p:spPr bwMode="auto">
            <a:xfrm>
              <a:off x="624" y="2352"/>
              <a:ext cx="384" cy="23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p>
              <a:r>
                <a:rPr lang="en-US"/>
                <a:t>start</a:t>
              </a:r>
              <a:endParaRPr lang="en-US"/>
            </a:p>
          </p:txBody>
        </p:sp>
      </p:grpSp>
      <p:sp>
        <p:nvSpPr>
          <p:cNvPr id="33" name="Oval 32"/>
          <p:cNvSpPr/>
          <p:nvPr/>
        </p:nvSpPr>
        <p:spPr>
          <a:xfrm>
            <a:off x="4359275" y="6111240"/>
            <a:ext cx="720090" cy="65913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7" name="Oval 4"/>
          <p:cNvSpPr>
            <a:spLocks noChangeArrowheads="1"/>
          </p:cNvSpPr>
          <p:nvPr/>
        </p:nvSpPr>
        <p:spPr bwMode="auto">
          <a:xfrm>
            <a:off x="4490720" y="6212205"/>
            <a:ext cx="457200" cy="457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</a:ln>
        </p:spPr>
        <p:txBody>
          <a:bodyPr wrap="none" anchor="ctr"/>
          <a:p>
            <a:pPr algn="ctr"/>
            <a:endParaRPr lang="en-IN" altLang="en-US"/>
          </a:p>
        </p:txBody>
      </p:sp>
      <p:sp>
        <p:nvSpPr>
          <p:cNvPr id="38" name="Line 8"/>
          <p:cNvSpPr>
            <a:spLocks noChangeShapeType="1"/>
          </p:cNvSpPr>
          <p:nvPr/>
        </p:nvSpPr>
        <p:spPr bwMode="auto">
          <a:xfrm>
            <a:off x="2971800" y="6440805"/>
            <a:ext cx="1317625" cy="63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</p:spPr>
        <p:txBody>
          <a:bodyPr/>
          <a:p>
            <a:endParaRPr lang="en-US"/>
          </a:p>
        </p:txBody>
      </p:sp>
      <p:sp>
        <p:nvSpPr>
          <p:cNvPr id="39" name="Text Box 38"/>
          <p:cNvSpPr txBox="1"/>
          <p:nvPr/>
        </p:nvSpPr>
        <p:spPr>
          <a:xfrm>
            <a:off x="6515100" y="6353810"/>
            <a:ext cx="41078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Automata for regular expression a</a:t>
            </a:r>
            <a:endParaRPr lang="en-US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ext Box 3"/>
          <p:cNvSpPr txBox="1"/>
          <p:nvPr/>
        </p:nvSpPr>
        <p:spPr>
          <a:xfrm>
            <a:off x="1176020" y="492125"/>
            <a:ext cx="102241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IN"/>
              <a:t>Converting Regular Expressions to Automata</a:t>
            </a:r>
            <a:endParaRPr lang="en-US" altLang="en-IN"/>
          </a:p>
        </p:txBody>
      </p:sp>
      <p:sp>
        <p:nvSpPr>
          <p:cNvPr id="17" name="Text Box 16"/>
          <p:cNvSpPr txBox="1"/>
          <p:nvPr/>
        </p:nvSpPr>
        <p:spPr>
          <a:xfrm>
            <a:off x="1176020" y="965835"/>
            <a:ext cx="1000061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IN">
                <a:sym typeface="+mn-ea"/>
              </a:rPr>
              <a:t>Induction: These are four cases</a:t>
            </a:r>
            <a:endParaRPr lang="en-US" altLang="en-IN">
              <a:sym typeface="+mn-ea"/>
            </a:endParaRPr>
          </a:p>
          <a:p>
            <a:r>
              <a:rPr lang="en-US" altLang="en-IN">
                <a:sym typeface="+mn-ea"/>
              </a:rPr>
              <a:t>1. Expression R+S for some smaller expression R and S.</a:t>
            </a:r>
            <a:endParaRPr lang="en-US" altLang="en-IN">
              <a:sym typeface="+mn-ea"/>
            </a:endParaRPr>
          </a:p>
          <a:p>
            <a:r>
              <a:rPr lang="en-US" altLang="en-IN">
                <a:sym typeface="+mn-ea"/>
              </a:rPr>
              <a:t> L(R) U L(S)</a:t>
            </a:r>
            <a:endParaRPr lang="en-US" altLang="en-IN">
              <a:sym typeface="+mn-ea"/>
            </a:endParaRPr>
          </a:p>
          <a:p>
            <a:endParaRPr lang="en-US" altLang="en-IN">
              <a:sym typeface="+mn-ea"/>
            </a:endParaRPr>
          </a:p>
          <a:p>
            <a:r>
              <a:rPr lang="en-US" altLang="en-IN">
                <a:sym typeface="+mn-ea"/>
              </a:rPr>
              <a:t>     </a:t>
            </a:r>
            <a:endParaRPr lang="en-US"/>
          </a:p>
        </p:txBody>
      </p:sp>
      <p:sp>
        <p:nvSpPr>
          <p:cNvPr id="5" name="Rectangles 4"/>
          <p:cNvSpPr/>
          <p:nvPr/>
        </p:nvSpPr>
        <p:spPr>
          <a:xfrm>
            <a:off x="2930525" y="2875915"/>
            <a:ext cx="2272030" cy="6286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/>
              <a:t>R</a:t>
            </a:r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1236980" y="3808730"/>
            <a:ext cx="598170" cy="4768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7" name="Straight Arrow Connector 6"/>
          <p:cNvCxnSpPr>
            <a:stCxn id="6" idx="7"/>
          </p:cNvCxnSpPr>
          <p:nvPr/>
        </p:nvCxnSpPr>
        <p:spPr>
          <a:xfrm flipV="1">
            <a:off x="1747520" y="3241040"/>
            <a:ext cx="1406525" cy="637540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Oval 7"/>
          <p:cNvSpPr/>
          <p:nvPr/>
        </p:nvSpPr>
        <p:spPr>
          <a:xfrm>
            <a:off x="5989320" y="3808730"/>
            <a:ext cx="598170" cy="4768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9" name="Straight Arrow Connector 8"/>
          <p:cNvCxnSpPr>
            <a:stCxn id="5" idx="3"/>
            <a:endCxn id="8" idx="1"/>
          </p:cNvCxnSpPr>
          <p:nvPr/>
        </p:nvCxnSpPr>
        <p:spPr>
          <a:xfrm>
            <a:off x="5202555" y="3190240"/>
            <a:ext cx="874395" cy="688340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 Box 18"/>
          <p:cNvSpPr txBox="1">
            <a:spLocks noChangeArrowheads="1"/>
          </p:cNvSpPr>
          <p:nvPr/>
        </p:nvSpPr>
        <p:spPr bwMode="auto">
          <a:xfrm>
            <a:off x="2011680" y="3135948"/>
            <a:ext cx="278765" cy="3683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p>
            <a:r>
              <a:rPr lang="en-IN" altLang="en-US">
                <a:latin typeface="Times New Roman" panose="02020603050405020304" charset="0"/>
                <a:cs typeface="Times New Roman" panose="02020603050405020304" charset="0"/>
              </a:rPr>
              <a:t>ε</a:t>
            </a:r>
            <a:endParaRPr lang="en-IN" altLang="en-US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0" name="Text Box 18"/>
          <p:cNvSpPr txBox="1">
            <a:spLocks noChangeArrowheads="1"/>
          </p:cNvSpPr>
          <p:nvPr/>
        </p:nvSpPr>
        <p:spPr bwMode="auto">
          <a:xfrm>
            <a:off x="5798185" y="3244533"/>
            <a:ext cx="278765" cy="3683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p>
            <a:r>
              <a:rPr lang="en-IN" altLang="en-US">
                <a:latin typeface="Times New Roman" panose="02020603050405020304" charset="0"/>
                <a:cs typeface="Times New Roman" panose="02020603050405020304" charset="0"/>
              </a:rPr>
              <a:t>ε</a:t>
            </a:r>
            <a:endParaRPr lang="en-IN" altLang="en-US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1" name="Rectangles 10"/>
          <p:cNvSpPr/>
          <p:nvPr/>
        </p:nvSpPr>
        <p:spPr>
          <a:xfrm>
            <a:off x="2895600" y="4869815"/>
            <a:ext cx="2272030" cy="6286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/>
              <a:t>S</a:t>
            </a:r>
            <a:endParaRPr lang="en-US"/>
          </a:p>
        </p:txBody>
      </p:sp>
      <p:cxnSp>
        <p:nvCxnSpPr>
          <p:cNvPr id="12" name="Straight Arrow Connector 11"/>
          <p:cNvCxnSpPr>
            <a:stCxn id="6" idx="5"/>
          </p:cNvCxnSpPr>
          <p:nvPr/>
        </p:nvCxnSpPr>
        <p:spPr>
          <a:xfrm>
            <a:off x="1747520" y="4215765"/>
            <a:ext cx="1466850" cy="1002665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11" idx="3"/>
            <a:endCxn id="8" idx="3"/>
          </p:cNvCxnSpPr>
          <p:nvPr/>
        </p:nvCxnSpPr>
        <p:spPr>
          <a:xfrm flipV="1">
            <a:off x="5167630" y="4215765"/>
            <a:ext cx="909320" cy="968375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 Box 18"/>
          <p:cNvSpPr txBox="1">
            <a:spLocks noChangeArrowheads="1"/>
          </p:cNvSpPr>
          <p:nvPr/>
        </p:nvSpPr>
        <p:spPr bwMode="auto">
          <a:xfrm>
            <a:off x="1946275" y="4532948"/>
            <a:ext cx="278765" cy="3683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p>
            <a:r>
              <a:rPr lang="en-IN" altLang="en-US">
                <a:latin typeface="Times New Roman" panose="02020603050405020304" charset="0"/>
                <a:cs typeface="Times New Roman" panose="02020603050405020304" charset="0"/>
              </a:rPr>
              <a:t>ε</a:t>
            </a:r>
            <a:endParaRPr lang="en-IN" altLang="en-US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5" name="Text Box 18"/>
          <p:cNvSpPr txBox="1">
            <a:spLocks noChangeArrowheads="1"/>
          </p:cNvSpPr>
          <p:nvPr/>
        </p:nvSpPr>
        <p:spPr bwMode="auto">
          <a:xfrm>
            <a:off x="5710555" y="4692968"/>
            <a:ext cx="278765" cy="3683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p>
            <a:r>
              <a:rPr lang="en-IN" altLang="en-US">
                <a:latin typeface="Times New Roman" panose="02020603050405020304" charset="0"/>
                <a:cs typeface="Times New Roman" panose="02020603050405020304" charset="0"/>
              </a:rPr>
              <a:t>ε</a:t>
            </a:r>
            <a:endParaRPr lang="en-IN" altLang="en-US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ext Box 3"/>
          <p:cNvSpPr txBox="1"/>
          <p:nvPr/>
        </p:nvSpPr>
        <p:spPr>
          <a:xfrm>
            <a:off x="1176020" y="492125"/>
            <a:ext cx="102241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IN"/>
              <a:t>Converting Regular Expressions to Automata</a:t>
            </a:r>
            <a:endParaRPr lang="en-US" altLang="en-IN"/>
          </a:p>
        </p:txBody>
      </p:sp>
      <p:sp>
        <p:nvSpPr>
          <p:cNvPr id="17" name="Text Box 16"/>
          <p:cNvSpPr txBox="1"/>
          <p:nvPr/>
        </p:nvSpPr>
        <p:spPr>
          <a:xfrm>
            <a:off x="1176020" y="965835"/>
            <a:ext cx="1000061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IN">
                <a:sym typeface="+mn-ea"/>
              </a:rPr>
              <a:t>2. Expression RS for some smaller expression R and S.</a:t>
            </a:r>
            <a:endParaRPr lang="en-US" altLang="en-IN">
              <a:sym typeface="+mn-ea"/>
            </a:endParaRPr>
          </a:p>
          <a:p>
            <a:r>
              <a:rPr lang="en-US" altLang="en-IN">
                <a:sym typeface="+mn-ea"/>
              </a:rPr>
              <a:t> L(R)L(S)</a:t>
            </a:r>
            <a:endParaRPr lang="en-US" altLang="en-IN">
              <a:sym typeface="+mn-ea"/>
            </a:endParaRPr>
          </a:p>
          <a:p>
            <a:endParaRPr lang="en-US" altLang="en-IN">
              <a:sym typeface="+mn-ea"/>
            </a:endParaRPr>
          </a:p>
          <a:p>
            <a:r>
              <a:rPr lang="en-US" altLang="en-IN">
                <a:sym typeface="+mn-ea"/>
              </a:rPr>
              <a:t>     </a:t>
            </a:r>
            <a:endParaRPr lang="en-US"/>
          </a:p>
        </p:txBody>
      </p:sp>
      <p:sp>
        <p:nvSpPr>
          <p:cNvPr id="5" name="Rectangles 4"/>
          <p:cNvSpPr/>
          <p:nvPr/>
        </p:nvSpPr>
        <p:spPr>
          <a:xfrm>
            <a:off x="2930525" y="2237740"/>
            <a:ext cx="2272030" cy="6286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/>
              <a:t>R</a:t>
            </a:r>
            <a:endParaRPr lang="en-US"/>
          </a:p>
        </p:txBody>
      </p:sp>
      <p:cxnSp>
        <p:nvCxnSpPr>
          <p:cNvPr id="9" name="Straight Arrow Connector 8"/>
          <p:cNvCxnSpPr>
            <a:stCxn id="5" idx="3"/>
            <a:endCxn id="11" idx="1"/>
          </p:cNvCxnSpPr>
          <p:nvPr/>
        </p:nvCxnSpPr>
        <p:spPr>
          <a:xfrm>
            <a:off x="5202555" y="2552065"/>
            <a:ext cx="1445895" cy="635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 Box 18"/>
          <p:cNvSpPr txBox="1">
            <a:spLocks noChangeArrowheads="1"/>
          </p:cNvSpPr>
          <p:nvPr/>
        </p:nvSpPr>
        <p:spPr bwMode="auto">
          <a:xfrm>
            <a:off x="5798185" y="2606358"/>
            <a:ext cx="278765" cy="3683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p>
            <a:r>
              <a:rPr lang="en-IN" altLang="en-US">
                <a:latin typeface="Times New Roman" panose="02020603050405020304" charset="0"/>
                <a:cs typeface="Times New Roman" panose="02020603050405020304" charset="0"/>
              </a:rPr>
              <a:t>ε</a:t>
            </a:r>
            <a:endParaRPr lang="en-IN" altLang="en-US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1" name="Rectangles 10"/>
          <p:cNvSpPr/>
          <p:nvPr/>
        </p:nvSpPr>
        <p:spPr>
          <a:xfrm>
            <a:off x="6648450" y="2238375"/>
            <a:ext cx="2272030" cy="6286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/>
              <a:t>S</a:t>
            </a:r>
            <a:endParaRPr lang="en-US"/>
          </a:p>
        </p:txBody>
      </p:sp>
      <p:cxnSp>
        <p:nvCxnSpPr>
          <p:cNvPr id="12" name="Straight Arrow Connector 11"/>
          <p:cNvCxnSpPr>
            <a:stCxn id="6" idx="6"/>
            <a:endCxn id="5" idx="1"/>
          </p:cNvCxnSpPr>
          <p:nvPr/>
        </p:nvCxnSpPr>
        <p:spPr>
          <a:xfrm flipV="1">
            <a:off x="1946275" y="2542540"/>
            <a:ext cx="984250" cy="635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 Box 1"/>
          <p:cNvSpPr txBox="1"/>
          <p:nvPr/>
        </p:nvSpPr>
        <p:spPr>
          <a:xfrm>
            <a:off x="1287780" y="3547745"/>
            <a:ext cx="1000061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IN">
                <a:sym typeface="+mn-ea"/>
              </a:rPr>
              <a:t>2. Expression R</a:t>
            </a:r>
            <a:r>
              <a:rPr lang="en-IN" altLang="en-US">
                <a:sym typeface="+mn-ea"/>
              </a:rPr>
              <a:t>*</a:t>
            </a:r>
            <a:r>
              <a:rPr lang="en-US" altLang="en-IN">
                <a:sym typeface="+mn-ea"/>
              </a:rPr>
              <a:t> for some smaller expression R.</a:t>
            </a:r>
            <a:endParaRPr lang="en-US" altLang="en-IN">
              <a:sym typeface="+mn-ea"/>
            </a:endParaRPr>
          </a:p>
          <a:p>
            <a:r>
              <a:rPr lang="en-US" altLang="en-IN">
                <a:sym typeface="+mn-ea"/>
              </a:rPr>
              <a:t> L(R)L(S)     </a:t>
            </a:r>
            <a:endParaRPr lang="en-US"/>
          </a:p>
        </p:txBody>
      </p:sp>
      <p:sp>
        <p:nvSpPr>
          <p:cNvPr id="8" name="Rectangles 7"/>
          <p:cNvSpPr/>
          <p:nvPr/>
        </p:nvSpPr>
        <p:spPr>
          <a:xfrm>
            <a:off x="4183380" y="4727575"/>
            <a:ext cx="2272030" cy="6286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/>
              <a:t>R</a:t>
            </a:r>
            <a:endParaRPr lang="en-US"/>
          </a:p>
        </p:txBody>
      </p:sp>
      <p:cxnSp>
        <p:nvCxnSpPr>
          <p:cNvPr id="13" name="Straight Arrow Connector 12"/>
          <p:cNvCxnSpPr>
            <a:endCxn id="8" idx="1"/>
          </p:cNvCxnSpPr>
          <p:nvPr/>
        </p:nvCxnSpPr>
        <p:spPr>
          <a:xfrm flipV="1">
            <a:off x="3199130" y="5041900"/>
            <a:ext cx="984250" cy="635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Oval 13"/>
          <p:cNvSpPr/>
          <p:nvPr/>
        </p:nvSpPr>
        <p:spPr>
          <a:xfrm>
            <a:off x="2752725" y="4727575"/>
            <a:ext cx="446405" cy="5073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7561580" y="4787900"/>
            <a:ext cx="446405" cy="5073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16" name="Straight Arrow Connector 15"/>
          <p:cNvCxnSpPr>
            <a:endCxn id="15" idx="2"/>
          </p:cNvCxnSpPr>
          <p:nvPr/>
        </p:nvCxnSpPr>
        <p:spPr>
          <a:xfrm flipV="1">
            <a:off x="6196965" y="5041900"/>
            <a:ext cx="1364615" cy="635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296" name="Freeform 17"/>
          <p:cNvSpPr/>
          <p:nvPr/>
        </p:nvSpPr>
        <p:spPr bwMode="auto">
          <a:xfrm>
            <a:off x="4182745" y="4301490"/>
            <a:ext cx="2465070" cy="739775"/>
          </a:xfrm>
          <a:custGeom>
            <a:avLst/>
            <a:gdLst>
              <a:gd name="T0" fmla="*/ 64 w 264"/>
              <a:gd name="T1" fmla="*/ 200 h 200"/>
              <a:gd name="T2" fmla="*/ 16 w 264"/>
              <a:gd name="T3" fmla="*/ 56 h 200"/>
              <a:gd name="T4" fmla="*/ 160 w 264"/>
              <a:gd name="T5" fmla="*/ 8 h 200"/>
              <a:gd name="T6" fmla="*/ 256 w 264"/>
              <a:gd name="T7" fmla="*/ 104 h 200"/>
              <a:gd name="T8" fmla="*/ 208 w 264"/>
              <a:gd name="T9" fmla="*/ 200 h 2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64"/>
              <a:gd name="T16" fmla="*/ 0 h 200"/>
              <a:gd name="T17" fmla="*/ 264 w 264"/>
              <a:gd name="T18" fmla="*/ 200 h 2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64" h="200">
                <a:moveTo>
                  <a:pt x="64" y="200"/>
                </a:moveTo>
                <a:cubicBezTo>
                  <a:pt x="32" y="144"/>
                  <a:pt x="0" y="88"/>
                  <a:pt x="16" y="56"/>
                </a:cubicBezTo>
                <a:cubicBezTo>
                  <a:pt x="32" y="24"/>
                  <a:pt x="120" y="0"/>
                  <a:pt x="160" y="8"/>
                </a:cubicBezTo>
                <a:cubicBezTo>
                  <a:pt x="200" y="16"/>
                  <a:pt x="248" y="72"/>
                  <a:pt x="256" y="104"/>
                </a:cubicBezTo>
                <a:cubicBezTo>
                  <a:pt x="264" y="136"/>
                  <a:pt x="236" y="168"/>
                  <a:pt x="208" y="20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tailEnd type="arrow" w="med" len="med"/>
          </a:ln>
        </p:spPr>
        <p:txBody>
          <a:bodyPr/>
          <a:p>
            <a:endParaRPr lang="en-US"/>
          </a:p>
        </p:txBody>
      </p:sp>
      <p:sp>
        <p:nvSpPr>
          <p:cNvPr id="21" name="Text Box 18"/>
          <p:cNvSpPr txBox="1">
            <a:spLocks noChangeArrowheads="1"/>
          </p:cNvSpPr>
          <p:nvPr/>
        </p:nvSpPr>
        <p:spPr bwMode="auto">
          <a:xfrm>
            <a:off x="3551555" y="4599623"/>
            <a:ext cx="278765" cy="3683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p>
            <a:r>
              <a:rPr lang="en-IN" altLang="en-US">
                <a:latin typeface="Times New Roman" panose="02020603050405020304" charset="0"/>
                <a:cs typeface="Times New Roman" panose="02020603050405020304" charset="0"/>
              </a:rPr>
              <a:t>ε</a:t>
            </a:r>
            <a:endParaRPr lang="en-IN" altLang="en-US">
              <a:latin typeface="Times New Roman" panose="02020603050405020304" charset="0"/>
              <a:cs typeface="Times New Roman" panose="02020603050405020304" charset="0"/>
            </a:endParaRPr>
          </a:p>
        </p:txBody>
      </p:sp>
      <p:cxnSp>
        <p:nvCxnSpPr>
          <p:cNvPr id="22" name="Straight Arrow Connector 21"/>
          <p:cNvCxnSpPr/>
          <p:nvPr/>
        </p:nvCxnSpPr>
        <p:spPr>
          <a:xfrm flipV="1">
            <a:off x="1768475" y="5040630"/>
            <a:ext cx="984250" cy="635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Curved Connector 22"/>
          <p:cNvCxnSpPr>
            <a:stCxn id="14" idx="5"/>
            <a:endCxn id="15" idx="4"/>
          </p:cNvCxnSpPr>
          <p:nvPr/>
        </p:nvCxnSpPr>
        <p:spPr>
          <a:xfrm rot="5400000" flipV="1">
            <a:off x="5391785" y="2901950"/>
            <a:ext cx="134620" cy="4651375"/>
          </a:xfrm>
          <a:prstGeom prst="curvedConnector3">
            <a:avLst>
              <a:gd name="adj1" fmla="val 276651"/>
            </a:avLst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 Box 18"/>
          <p:cNvSpPr txBox="1">
            <a:spLocks noChangeArrowheads="1"/>
          </p:cNvSpPr>
          <p:nvPr/>
        </p:nvSpPr>
        <p:spPr bwMode="auto">
          <a:xfrm>
            <a:off x="4773930" y="5680393"/>
            <a:ext cx="278765" cy="3683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p>
            <a:r>
              <a:rPr lang="en-IN" altLang="en-US">
                <a:latin typeface="Times New Roman" panose="02020603050405020304" charset="0"/>
                <a:cs typeface="Times New Roman" panose="02020603050405020304" charset="0"/>
              </a:rPr>
              <a:t>ε</a:t>
            </a:r>
            <a:endParaRPr lang="en-IN" altLang="en-US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6" name="Text Box 18"/>
          <p:cNvSpPr txBox="1">
            <a:spLocks noChangeArrowheads="1"/>
          </p:cNvSpPr>
          <p:nvPr/>
        </p:nvSpPr>
        <p:spPr bwMode="auto">
          <a:xfrm>
            <a:off x="6739890" y="4599623"/>
            <a:ext cx="278765" cy="3683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p>
            <a:r>
              <a:rPr lang="en-IN" altLang="en-US">
                <a:latin typeface="Times New Roman" panose="02020603050405020304" charset="0"/>
                <a:cs typeface="Times New Roman" panose="02020603050405020304" charset="0"/>
              </a:rPr>
              <a:t>ε</a:t>
            </a:r>
            <a:endParaRPr lang="en-IN" altLang="en-US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7" name="Text Box 18"/>
          <p:cNvSpPr txBox="1">
            <a:spLocks noChangeArrowheads="1"/>
          </p:cNvSpPr>
          <p:nvPr/>
        </p:nvSpPr>
        <p:spPr bwMode="auto">
          <a:xfrm>
            <a:off x="5320030" y="3932873"/>
            <a:ext cx="278765" cy="3683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p>
            <a:r>
              <a:rPr lang="en-IN" altLang="en-US">
                <a:latin typeface="Times New Roman" panose="02020603050405020304" charset="0"/>
                <a:cs typeface="Times New Roman" panose="02020603050405020304" charset="0"/>
              </a:rPr>
              <a:t>ε</a:t>
            </a:r>
            <a:endParaRPr lang="en-IN" altLang="en-US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Oval 4"/>
          <p:cNvSpPr>
            <a:spLocks noChangeArrowheads="1"/>
          </p:cNvSpPr>
          <p:nvPr/>
        </p:nvSpPr>
        <p:spPr bwMode="auto">
          <a:xfrm>
            <a:off x="2414905" y="2760980"/>
            <a:ext cx="457200" cy="457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</a:ln>
        </p:spPr>
        <p:txBody>
          <a:bodyPr wrap="none" anchor="ctr"/>
          <a:p>
            <a:pPr algn="ctr"/>
            <a:r>
              <a:rPr lang="en-US"/>
              <a:t>q</a:t>
            </a:r>
            <a:r>
              <a:rPr lang="en-US" baseline="-25000"/>
              <a:t>0</a:t>
            </a:r>
            <a:endParaRPr lang="en-US" baseline="-25000"/>
          </a:p>
        </p:txBody>
      </p:sp>
      <p:sp>
        <p:nvSpPr>
          <p:cNvPr id="10" name="Line 8"/>
          <p:cNvSpPr>
            <a:spLocks noChangeShapeType="1"/>
          </p:cNvSpPr>
          <p:nvPr/>
        </p:nvSpPr>
        <p:spPr bwMode="auto">
          <a:xfrm>
            <a:off x="1881505" y="2989580"/>
            <a:ext cx="533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</p:spPr>
        <p:txBody>
          <a:bodyPr/>
          <a:p>
            <a:endParaRPr lang="en-US"/>
          </a:p>
        </p:txBody>
      </p:sp>
      <p:grpSp>
        <p:nvGrpSpPr>
          <p:cNvPr id="8" name="Group 115"/>
          <p:cNvGrpSpPr/>
          <p:nvPr/>
        </p:nvGrpSpPr>
        <p:grpSpPr bwMode="auto">
          <a:xfrm>
            <a:off x="1500505" y="2608580"/>
            <a:ext cx="1371600" cy="609600"/>
            <a:chOff x="624" y="2352"/>
            <a:chExt cx="864" cy="384"/>
          </a:xfrm>
        </p:grpSpPr>
        <p:sp>
          <p:nvSpPr>
            <p:cNvPr id="10301" name="Oval 4"/>
            <p:cNvSpPr>
              <a:spLocks noChangeArrowheads="1"/>
            </p:cNvSpPr>
            <p:nvPr/>
          </p:nvSpPr>
          <p:spPr bwMode="auto">
            <a:xfrm>
              <a:off x="1200" y="2448"/>
              <a:ext cx="288" cy="28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</a:ln>
          </p:spPr>
          <p:txBody>
            <a:bodyPr wrap="none" anchor="ctr"/>
            <a:p>
              <a:pPr algn="ctr"/>
              <a:endParaRPr lang="en-IN" altLang="en-US"/>
            </a:p>
          </p:txBody>
        </p:sp>
        <p:sp>
          <p:nvSpPr>
            <p:cNvPr id="10302" name="Line 6"/>
            <p:cNvSpPr>
              <a:spLocks noChangeShapeType="1"/>
            </p:cNvSpPr>
            <p:nvPr/>
          </p:nvSpPr>
          <p:spPr bwMode="auto">
            <a:xfrm>
              <a:off x="816" y="2592"/>
              <a:ext cx="38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10303" name="Text Box 7"/>
            <p:cNvSpPr txBox="1">
              <a:spLocks noChangeArrowheads="1"/>
            </p:cNvSpPr>
            <p:nvPr/>
          </p:nvSpPr>
          <p:spPr bwMode="auto">
            <a:xfrm>
              <a:off x="624" y="2352"/>
              <a:ext cx="384" cy="23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p>
              <a:r>
                <a:rPr lang="en-US"/>
                <a:t>start</a:t>
              </a:r>
              <a:endParaRPr lang="en-US"/>
            </a:p>
          </p:txBody>
        </p:sp>
      </p:grpSp>
      <p:sp>
        <p:nvSpPr>
          <p:cNvPr id="4" name="Oval 4"/>
          <p:cNvSpPr>
            <a:spLocks noChangeArrowheads="1"/>
          </p:cNvSpPr>
          <p:nvPr/>
        </p:nvSpPr>
        <p:spPr bwMode="auto">
          <a:xfrm>
            <a:off x="4530090" y="2056130"/>
            <a:ext cx="457200" cy="457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</a:ln>
        </p:spPr>
        <p:txBody>
          <a:bodyPr wrap="none" anchor="ctr"/>
          <a:p>
            <a:pPr algn="ctr"/>
            <a:endParaRPr lang="en-IN" altLang="en-US"/>
          </a:p>
        </p:txBody>
      </p:sp>
      <p:sp>
        <p:nvSpPr>
          <p:cNvPr id="12" name="Oval 4"/>
          <p:cNvSpPr>
            <a:spLocks noChangeArrowheads="1"/>
          </p:cNvSpPr>
          <p:nvPr/>
        </p:nvSpPr>
        <p:spPr bwMode="auto">
          <a:xfrm>
            <a:off x="6355715" y="2056130"/>
            <a:ext cx="457200" cy="457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</a:ln>
        </p:spPr>
        <p:txBody>
          <a:bodyPr wrap="none" anchor="ctr"/>
          <a:p>
            <a:pPr algn="ctr"/>
            <a:endParaRPr lang="en-IN" altLang="en-US"/>
          </a:p>
        </p:txBody>
      </p:sp>
      <p:sp>
        <p:nvSpPr>
          <p:cNvPr id="13" name="Oval 4"/>
          <p:cNvSpPr>
            <a:spLocks noChangeArrowheads="1"/>
          </p:cNvSpPr>
          <p:nvPr/>
        </p:nvSpPr>
        <p:spPr bwMode="auto">
          <a:xfrm>
            <a:off x="8819515" y="2564130"/>
            <a:ext cx="457200" cy="457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</a:ln>
        </p:spPr>
        <p:txBody>
          <a:bodyPr wrap="none" anchor="ctr"/>
          <a:p>
            <a:pPr algn="ctr"/>
            <a:endParaRPr lang="en-IN" altLang="en-US"/>
          </a:p>
        </p:txBody>
      </p:sp>
      <p:sp>
        <p:nvSpPr>
          <p:cNvPr id="32" name="Oval 4"/>
          <p:cNvSpPr>
            <a:spLocks noChangeArrowheads="1"/>
          </p:cNvSpPr>
          <p:nvPr/>
        </p:nvSpPr>
        <p:spPr bwMode="auto">
          <a:xfrm>
            <a:off x="4530090" y="3425825"/>
            <a:ext cx="457200" cy="457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</a:ln>
        </p:spPr>
        <p:txBody>
          <a:bodyPr wrap="none" anchor="ctr"/>
          <a:p>
            <a:pPr algn="ctr"/>
            <a:endParaRPr lang="en-IN" altLang="en-US" baseline="-25000"/>
          </a:p>
        </p:txBody>
      </p:sp>
      <p:sp>
        <p:nvSpPr>
          <p:cNvPr id="33" name="Oval 4"/>
          <p:cNvSpPr>
            <a:spLocks noChangeArrowheads="1"/>
          </p:cNvSpPr>
          <p:nvPr/>
        </p:nvSpPr>
        <p:spPr bwMode="auto">
          <a:xfrm>
            <a:off x="6355715" y="3425825"/>
            <a:ext cx="457200" cy="457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</a:ln>
        </p:spPr>
        <p:txBody>
          <a:bodyPr wrap="none" anchor="ctr"/>
          <a:p>
            <a:pPr algn="ctr"/>
            <a:endParaRPr lang="en-IN" altLang="en-US"/>
          </a:p>
        </p:txBody>
      </p:sp>
      <p:cxnSp>
        <p:nvCxnSpPr>
          <p:cNvPr id="35" name="Straight Arrow Connector 34"/>
          <p:cNvCxnSpPr>
            <a:endCxn id="4" idx="2"/>
          </p:cNvCxnSpPr>
          <p:nvPr/>
        </p:nvCxnSpPr>
        <p:spPr>
          <a:xfrm flipV="1">
            <a:off x="2879725" y="2284730"/>
            <a:ext cx="1650365" cy="610870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4" idx="6"/>
            <a:endCxn id="12" idx="2"/>
          </p:cNvCxnSpPr>
          <p:nvPr/>
        </p:nvCxnSpPr>
        <p:spPr>
          <a:xfrm>
            <a:off x="4987290" y="2284730"/>
            <a:ext cx="1368425" cy="0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12" idx="6"/>
            <a:endCxn id="13" idx="2"/>
          </p:cNvCxnSpPr>
          <p:nvPr/>
        </p:nvCxnSpPr>
        <p:spPr>
          <a:xfrm>
            <a:off x="6812915" y="2284730"/>
            <a:ext cx="2006600" cy="508000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0301" idx="5"/>
            <a:endCxn id="32" idx="2"/>
          </p:cNvCxnSpPr>
          <p:nvPr/>
        </p:nvCxnSpPr>
        <p:spPr>
          <a:xfrm>
            <a:off x="2805430" y="3151505"/>
            <a:ext cx="1724660" cy="502920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4920615" y="3673475"/>
            <a:ext cx="1501775" cy="0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33" idx="6"/>
          </p:cNvCxnSpPr>
          <p:nvPr/>
        </p:nvCxnSpPr>
        <p:spPr>
          <a:xfrm flipV="1">
            <a:off x="6812915" y="2895600"/>
            <a:ext cx="2007235" cy="758825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Text Box 18"/>
          <p:cNvSpPr txBox="1">
            <a:spLocks noChangeArrowheads="1"/>
          </p:cNvSpPr>
          <p:nvPr/>
        </p:nvSpPr>
        <p:spPr bwMode="auto">
          <a:xfrm>
            <a:off x="7679055" y="1916113"/>
            <a:ext cx="283210" cy="3683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p>
            <a:pPr algn="l"/>
            <a:r>
              <a:rPr lang="en-US" dirty="0" smtClean="0">
                <a:sym typeface="Symbol" panose="05050102010706020507" pitchFamily="28" charset="2"/>
              </a:rPr>
              <a:t></a:t>
            </a:r>
            <a:endParaRPr lang="en-IN" altLang="en-US"/>
          </a:p>
        </p:txBody>
      </p:sp>
      <p:sp>
        <p:nvSpPr>
          <p:cNvPr id="43" name="Text Box 18"/>
          <p:cNvSpPr txBox="1">
            <a:spLocks noChangeArrowheads="1"/>
          </p:cNvSpPr>
          <p:nvPr/>
        </p:nvSpPr>
        <p:spPr bwMode="auto">
          <a:xfrm>
            <a:off x="7790815" y="3304858"/>
            <a:ext cx="283210" cy="3683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p>
            <a:pPr algn="l"/>
            <a:r>
              <a:rPr lang="en-US" dirty="0" smtClean="0">
                <a:sym typeface="Symbol" panose="05050102010706020507" pitchFamily="28" charset="2"/>
              </a:rPr>
              <a:t></a:t>
            </a:r>
            <a:endParaRPr lang="en-IN" altLang="en-US"/>
          </a:p>
        </p:txBody>
      </p:sp>
      <p:sp>
        <p:nvSpPr>
          <p:cNvPr id="44" name="Text Box 18"/>
          <p:cNvSpPr txBox="1">
            <a:spLocks noChangeArrowheads="1"/>
          </p:cNvSpPr>
          <p:nvPr/>
        </p:nvSpPr>
        <p:spPr bwMode="auto">
          <a:xfrm>
            <a:off x="5700395" y="1817053"/>
            <a:ext cx="298450" cy="3683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p>
            <a:pPr algn="l"/>
            <a:r>
              <a:rPr lang="en-IN" altLang="en-US"/>
              <a:t>0</a:t>
            </a:r>
            <a:endParaRPr lang="en-IN" altLang="en-US"/>
          </a:p>
        </p:txBody>
      </p:sp>
      <p:sp>
        <p:nvSpPr>
          <p:cNvPr id="45" name="Text Box 18"/>
          <p:cNvSpPr txBox="1">
            <a:spLocks noChangeArrowheads="1"/>
          </p:cNvSpPr>
          <p:nvPr/>
        </p:nvSpPr>
        <p:spPr bwMode="auto">
          <a:xfrm>
            <a:off x="3043555" y="3415348"/>
            <a:ext cx="283210" cy="3683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p>
            <a:pPr algn="l"/>
            <a:r>
              <a:rPr lang="en-US" dirty="0" smtClean="0">
                <a:sym typeface="Symbol" panose="05050102010706020507" pitchFamily="28" charset="2"/>
              </a:rPr>
              <a:t></a:t>
            </a:r>
            <a:endParaRPr lang="en-IN" altLang="en-US"/>
          </a:p>
        </p:txBody>
      </p:sp>
      <p:sp>
        <p:nvSpPr>
          <p:cNvPr id="46" name="Text Box 18"/>
          <p:cNvSpPr txBox="1">
            <a:spLocks noChangeArrowheads="1"/>
          </p:cNvSpPr>
          <p:nvPr/>
        </p:nvSpPr>
        <p:spPr bwMode="auto">
          <a:xfrm>
            <a:off x="3326765" y="2185353"/>
            <a:ext cx="283210" cy="3683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p>
            <a:pPr algn="l"/>
            <a:r>
              <a:rPr lang="en-US" dirty="0" smtClean="0">
                <a:sym typeface="Symbol" panose="05050102010706020507" pitchFamily="28" charset="2"/>
              </a:rPr>
              <a:t></a:t>
            </a:r>
            <a:endParaRPr lang="en-IN" altLang="en-US"/>
          </a:p>
        </p:txBody>
      </p:sp>
      <p:sp>
        <p:nvSpPr>
          <p:cNvPr id="47" name="Text Box 18"/>
          <p:cNvSpPr txBox="1">
            <a:spLocks noChangeArrowheads="1"/>
          </p:cNvSpPr>
          <p:nvPr/>
        </p:nvSpPr>
        <p:spPr bwMode="auto">
          <a:xfrm>
            <a:off x="5699760" y="3673158"/>
            <a:ext cx="298450" cy="3683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p>
            <a:pPr algn="l"/>
            <a:r>
              <a:rPr lang="en-IN" altLang="en-US"/>
              <a:t>1</a:t>
            </a:r>
            <a:endParaRPr lang="en-IN" altLang="en-US"/>
          </a:p>
        </p:txBody>
      </p:sp>
      <p:sp>
        <p:nvSpPr>
          <p:cNvPr id="2" name="Text Box 1"/>
          <p:cNvSpPr txBox="1"/>
          <p:nvPr/>
        </p:nvSpPr>
        <p:spPr>
          <a:xfrm>
            <a:off x="1176020" y="492125"/>
            <a:ext cx="1022413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IN"/>
              <a:t>Converting Regular Expression </a:t>
            </a:r>
            <a:r>
              <a:rPr lang="en-IN" altLang="en-US"/>
              <a:t>(0+1)* 1(0+1) </a:t>
            </a:r>
            <a:r>
              <a:rPr lang="en-US" altLang="en-IN"/>
              <a:t> to </a:t>
            </a:r>
            <a:r>
              <a:rPr lang="en-US" dirty="0" smtClean="0">
                <a:sym typeface="Symbol" panose="05050102010706020507" pitchFamily="28" charset="2"/>
              </a:rPr>
              <a:t></a:t>
            </a:r>
            <a:r>
              <a:rPr lang="en-IN" altLang="en-US" dirty="0" smtClean="0">
                <a:sym typeface="Symbol" panose="05050102010706020507" pitchFamily="28" charset="2"/>
              </a:rPr>
              <a:t>-NFA</a:t>
            </a:r>
            <a:r>
              <a:rPr lang="en-US" altLang="en-IN"/>
              <a:t>  </a:t>
            </a:r>
            <a:endParaRPr lang="en-US" altLang="en-IN"/>
          </a:p>
          <a:p>
            <a:endParaRPr lang="en-US" altLang="en-IN"/>
          </a:p>
          <a:p>
            <a:r>
              <a:rPr lang="en-IN" altLang="en-US"/>
              <a:t>Construction of (0+1)</a:t>
            </a:r>
            <a:endParaRPr lang="en-IN" alt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Oval 4"/>
          <p:cNvSpPr>
            <a:spLocks noChangeArrowheads="1"/>
          </p:cNvSpPr>
          <p:nvPr/>
        </p:nvSpPr>
        <p:spPr bwMode="auto">
          <a:xfrm>
            <a:off x="2414905" y="2760980"/>
            <a:ext cx="457200" cy="457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</a:ln>
        </p:spPr>
        <p:txBody>
          <a:bodyPr wrap="none" anchor="ctr"/>
          <a:p>
            <a:pPr algn="ctr"/>
            <a:r>
              <a:rPr lang="en-US"/>
              <a:t>q</a:t>
            </a:r>
            <a:r>
              <a:rPr lang="en-US" baseline="-25000"/>
              <a:t>0</a:t>
            </a:r>
            <a:endParaRPr lang="en-US" baseline="-25000"/>
          </a:p>
        </p:txBody>
      </p:sp>
      <p:sp>
        <p:nvSpPr>
          <p:cNvPr id="10301" name="Oval 4"/>
          <p:cNvSpPr>
            <a:spLocks noChangeArrowheads="1"/>
          </p:cNvSpPr>
          <p:nvPr/>
        </p:nvSpPr>
        <p:spPr bwMode="auto">
          <a:xfrm>
            <a:off x="2414905" y="2760980"/>
            <a:ext cx="457200" cy="457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</a:ln>
        </p:spPr>
        <p:txBody>
          <a:bodyPr wrap="none" anchor="ctr"/>
          <a:p>
            <a:pPr algn="ctr"/>
            <a:endParaRPr lang="en-IN" altLang="en-US"/>
          </a:p>
        </p:txBody>
      </p:sp>
      <p:sp>
        <p:nvSpPr>
          <p:cNvPr id="4" name="Oval 4"/>
          <p:cNvSpPr>
            <a:spLocks noChangeArrowheads="1"/>
          </p:cNvSpPr>
          <p:nvPr/>
        </p:nvSpPr>
        <p:spPr bwMode="auto">
          <a:xfrm>
            <a:off x="4530090" y="2056130"/>
            <a:ext cx="457200" cy="457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</a:ln>
        </p:spPr>
        <p:txBody>
          <a:bodyPr wrap="none" anchor="ctr"/>
          <a:p>
            <a:pPr algn="ctr"/>
            <a:endParaRPr lang="en-IN" altLang="en-US"/>
          </a:p>
        </p:txBody>
      </p:sp>
      <p:sp>
        <p:nvSpPr>
          <p:cNvPr id="12" name="Oval 4"/>
          <p:cNvSpPr>
            <a:spLocks noChangeArrowheads="1"/>
          </p:cNvSpPr>
          <p:nvPr/>
        </p:nvSpPr>
        <p:spPr bwMode="auto">
          <a:xfrm>
            <a:off x="6355715" y="2056130"/>
            <a:ext cx="457200" cy="457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</a:ln>
        </p:spPr>
        <p:txBody>
          <a:bodyPr wrap="none" anchor="ctr"/>
          <a:p>
            <a:pPr algn="ctr"/>
            <a:endParaRPr lang="en-IN" altLang="en-US"/>
          </a:p>
        </p:txBody>
      </p:sp>
      <p:sp>
        <p:nvSpPr>
          <p:cNvPr id="13" name="Oval 4"/>
          <p:cNvSpPr>
            <a:spLocks noChangeArrowheads="1"/>
          </p:cNvSpPr>
          <p:nvPr/>
        </p:nvSpPr>
        <p:spPr bwMode="auto">
          <a:xfrm>
            <a:off x="8819515" y="2564130"/>
            <a:ext cx="457200" cy="457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</a:ln>
        </p:spPr>
        <p:txBody>
          <a:bodyPr wrap="none" anchor="ctr"/>
          <a:p>
            <a:pPr algn="ctr"/>
            <a:endParaRPr lang="en-IN" altLang="en-US"/>
          </a:p>
        </p:txBody>
      </p:sp>
      <p:sp>
        <p:nvSpPr>
          <p:cNvPr id="32" name="Oval 4"/>
          <p:cNvSpPr>
            <a:spLocks noChangeArrowheads="1"/>
          </p:cNvSpPr>
          <p:nvPr/>
        </p:nvSpPr>
        <p:spPr bwMode="auto">
          <a:xfrm>
            <a:off x="4530090" y="3425825"/>
            <a:ext cx="457200" cy="457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</a:ln>
        </p:spPr>
        <p:txBody>
          <a:bodyPr wrap="none" anchor="ctr"/>
          <a:p>
            <a:pPr algn="ctr"/>
            <a:endParaRPr lang="en-IN" altLang="en-US" baseline="-25000"/>
          </a:p>
        </p:txBody>
      </p:sp>
      <p:sp>
        <p:nvSpPr>
          <p:cNvPr id="33" name="Oval 4"/>
          <p:cNvSpPr>
            <a:spLocks noChangeArrowheads="1"/>
          </p:cNvSpPr>
          <p:nvPr/>
        </p:nvSpPr>
        <p:spPr bwMode="auto">
          <a:xfrm>
            <a:off x="6355715" y="3425825"/>
            <a:ext cx="457200" cy="457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</a:ln>
        </p:spPr>
        <p:txBody>
          <a:bodyPr wrap="none" anchor="ctr"/>
          <a:p>
            <a:pPr algn="ctr"/>
            <a:endParaRPr lang="en-IN" altLang="en-US"/>
          </a:p>
        </p:txBody>
      </p:sp>
      <p:cxnSp>
        <p:nvCxnSpPr>
          <p:cNvPr id="35" name="Straight Arrow Connector 34"/>
          <p:cNvCxnSpPr>
            <a:endCxn id="4" idx="2"/>
          </p:cNvCxnSpPr>
          <p:nvPr/>
        </p:nvCxnSpPr>
        <p:spPr>
          <a:xfrm flipV="1">
            <a:off x="2879725" y="2284730"/>
            <a:ext cx="1650365" cy="610870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4" idx="6"/>
            <a:endCxn id="12" idx="2"/>
          </p:cNvCxnSpPr>
          <p:nvPr/>
        </p:nvCxnSpPr>
        <p:spPr>
          <a:xfrm>
            <a:off x="4987290" y="2284730"/>
            <a:ext cx="1368425" cy="0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12" idx="6"/>
            <a:endCxn id="13" idx="2"/>
          </p:cNvCxnSpPr>
          <p:nvPr/>
        </p:nvCxnSpPr>
        <p:spPr>
          <a:xfrm>
            <a:off x="6812915" y="2284730"/>
            <a:ext cx="2006600" cy="508000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0301" idx="5"/>
            <a:endCxn id="32" idx="2"/>
          </p:cNvCxnSpPr>
          <p:nvPr/>
        </p:nvCxnSpPr>
        <p:spPr>
          <a:xfrm>
            <a:off x="2805430" y="3151505"/>
            <a:ext cx="1724660" cy="502920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4920615" y="3673475"/>
            <a:ext cx="1501775" cy="0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33" idx="6"/>
          </p:cNvCxnSpPr>
          <p:nvPr/>
        </p:nvCxnSpPr>
        <p:spPr>
          <a:xfrm flipV="1">
            <a:off x="6812915" y="2895600"/>
            <a:ext cx="2007235" cy="758825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Text Box 18"/>
          <p:cNvSpPr txBox="1">
            <a:spLocks noChangeArrowheads="1"/>
          </p:cNvSpPr>
          <p:nvPr/>
        </p:nvSpPr>
        <p:spPr bwMode="auto">
          <a:xfrm>
            <a:off x="9828530" y="2284413"/>
            <a:ext cx="283210" cy="3683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p>
            <a:pPr algn="l"/>
            <a:r>
              <a:rPr lang="en-US" dirty="0" smtClean="0">
                <a:sym typeface="Symbol" panose="05050102010706020507" pitchFamily="28" charset="2"/>
              </a:rPr>
              <a:t></a:t>
            </a:r>
            <a:endParaRPr lang="en-IN" altLang="en-US"/>
          </a:p>
        </p:txBody>
      </p:sp>
      <p:sp>
        <p:nvSpPr>
          <p:cNvPr id="43" name="Text Box 18"/>
          <p:cNvSpPr txBox="1">
            <a:spLocks noChangeArrowheads="1"/>
          </p:cNvSpPr>
          <p:nvPr/>
        </p:nvSpPr>
        <p:spPr bwMode="auto">
          <a:xfrm>
            <a:off x="7790815" y="3304858"/>
            <a:ext cx="283210" cy="3683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p>
            <a:pPr algn="l"/>
            <a:r>
              <a:rPr lang="en-US" dirty="0" smtClean="0">
                <a:sym typeface="Symbol" panose="05050102010706020507" pitchFamily="28" charset="2"/>
              </a:rPr>
              <a:t></a:t>
            </a:r>
            <a:endParaRPr lang="en-IN" altLang="en-US"/>
          </a:p>
        </p:txBody>
      </p:sp>
      <p:sp>
        <p:nvSpPr>
          <p:cNvPr id="44" name="Text Box 18"/>
          <p:cNvSpPr txBox="1">
            <a:spLocks noChangeArrowheads="1"/>
          </p:cNvSpPr>
          <p:nvPr/>
        </p:nvSpPr>
        <p:spPr bwMode="auto">
          <a:xfrm>
            <a:off x="5700395" y="1817053"/>
            <a:ext cx="298450" cy="3683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p>
            <a:pPr algn="l"/>
            <a:r>
              <a:rPr lang="en-IN" altLang="en-US"/>
              <a:t>0</a:t>
            </a:r>
            <a:endParaRPr lang="en-IN" altLang="en-US"/>
          </a:p>
        </p:txBody>
      </p:sp>
      <p:sp>
        <p:nvSpPr>
          <p:cNvPr id="45" name="Text Box 18"/>
          <p:cNvSpPr txBox="1">
            <a:spLocks noChangeArrowheads="1"/>
          </p:cNvSpPr>
          <p:nvPr/>
        </p:nvSpPr>
        <p:spPr bwMode="auto">
          <a:xfrm>
            <a:off x="3043555" y="3415348"/>
            <a:ext cx="283210" cy="3683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p>
            <a:pPr algn="l"/>
            <a:r>
              <a:rPr lang="en-US" dirty="0" smtClean="0">
                <a:sym typeface="Symbol" panose="05050102010706020507" pitchFamily="28" charset="2"/>
              </a:rPr>
              <a:t></a:t>
            </a:r>
            <a:endParaRPr lang="en-IN" altLang="en-US"/>
          </a:p>
        </p:txBody>
      </p:sp>
      <p:sp>
        <p:nvSpPr>
          <p:cNvPr id="46" name="Text Box 18"/>
          <p:cNvSpPr txBox="1">
            <a:spLocks noChangeArrowheads="1"/>
          </p:cNvSpPr>
          <p:nvPr/>
        </p:nvSpPr>
        <p:spPr bwMode="auto">
          <a:xfrm>
            <a:off x="3326765" y="2185353"/>
            <a:ext cx="283210" cy="3683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p>
            <a:pPr algn="l"/>
            <a:r>
              <a:rPr lang="en-US" dirty="0" smtClean="0">
                <a:sym typeface="Symbol" panose="05050102010706020507" pitchFamily="28" charset="2"/>
              </a:rPr>
              <a:t></a:t>
            </a:r>
            <a:endParaRPr lang="en-IN" altLang="en-US"/>
          </a:p>
        </p:txBody>
      </p:sp>
      <p:sp>
        <p:nvSpPr>
          <p:cNvPr id="47" name="Text Box 18"/>
          <p:cNvSpPr txBox="1">
            <a:spLocks noChangeArrowheads="1"/>
          </p:cNvSpPr>
          <p:nvPr/>
        </p:nvSpPr>
        <p:spPr bwMode="auto">
          <a:xfrm>
            <a:off x="5699760" y="3673158"/>
            <a:ext cx="298450" cy="3683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p>
            <a:pPr algn="l"/>
            <a:r>
              <a:rPr lang="en-IN" altLang="en-US"/>
              <a:t>1</a:t>
            </a:r>
            <a:endParaRPr lang="en-IN" altLang="en-US"/>
          </a:p>
        </p:txBody>
      </p:sp>
      <p:sp>
        <p:nvSpPr>
          <p:cNvPr id="2" name="Text Box 1"/>
          <p:cNvSpPr txBox="1"/>
          <p:nvPr/>
        </p:nvSpPr>
        <p:spPr>
          <a:xfrm>
            <a:off x="1176020" y="492125"/>
            <a:ext cx="1022413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IN"/>
              <a:t>Converting Regular Expression </a:t>
            </a:r>
            <a:r>
              <a:rPr lang="en-IN" altLang="en-US"/>
              <a:t>(0+1)* 1(0+1) </a:t>
            </a:r>
            <a:r>
              <a:rPr lang="en-US" altLang="en-IN"/>
              <a:t> to </a:t>
            </a:r>
            <a:r>
              <a:rPr lang="en-US" dirty="0" smtClean="0">
                <a:sym typeface="Symbol" panose="05050102010706020507" pitchFamily="28" charset="2"/>
              </a:rPr>
              <a:t></a:t>
            </a:r>
            <a:r>
              <a:rPr lang="en-IN" altLang="en-US" dirty="0" smtClean="0">
                <a:sym typeface="Symbol" panose="05050102010706020507" pitchFamily="28" charset="2"/>
              </a:rPr>
              <a:t>-NFA</a:t>
            </a:r>
            <a:r>
              <a:rPr lang="en-US" altLang="en-IN"/>
              <a:t>  </a:t>
            </a:r>
            <a:endParaRPr lang="en-US" altLang="en-IN"/>
          </a:p>
          <a:p>
            <a:endParaRPr lang="en-US" altLang="en-IN"/>
          </a:p>
          <a:p>
            <a:r>
              <a:rPr lang="en-IN" altLang="en-US"/>
              <a:t>Construction of (0+1)*</a:t>
            </a:r>
            <a:endParaRPr lang="en-IN" altLang="en-US"/>
          </a:p>
        </p:txBody>
      </p:sp>
      <p:cxnSp>
        <p:nvCxnSpPr>
          <p:cNvPr id="3" name="Straight Arrow Connector 2"/>
          <p:cNvCxnSpPr/>
          <p:nvPr/>
        </p:nvCxnSpPr>
        <p:spPr>
          <a:xfrm>
            <a:off x="1210310" y="2921000"/>
            <a:ext cx="1137285" cy="0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Oval 4"/>
          <p:cNvSpPr/>
          <p:nvPr/>
        </p:nvSpPr>
        <p:spPr>
          <a:xfrm>
            <a:off x="696595" y="2737485"/>
            <a:ext cx="403225" cy="3422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7" name="Curved Connector 6"/>
          <p:cNvCxnSpPr>
            <a:stCxn id="5" idx="4"/>
            <a:endCxn id="14" idx="3"/>
          </p:cNvCxnSpPr>
          <p:nvPr/>
        </p:nvCxnSpPr>
        <p:spPr>
          <a:xfrm rot="5400000" flipH="1" flipV="1">
            <a:off x="5761355" y="-1959610"/>
            <a:ext cx="175895" cy="9901555"/>
          </a:xfrm>
          <a:prstGeom prst="curvedConnector3">
            <a:avLst>
              <a:gd name="adj1" fmla="val -969675"/>
            </a:avLst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 Box 18"/>
          <p:cNvSpPr txBox="1">
            <a:spLocks noChangeArrowheads="1"/>
          </p:cNvSpPr>
          <p:nvPr/>
        </p:nvSpPr>
        <p:spPr bwMode="auto">
          <a:xfrm>
            <a:off x="4246880" y="4985068"/>
            <a:ext cx="283210" cy="3683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p>
            <a:pPr algn="l"/>
            <a:r>
              <a:rPr lang="en-US" dirty="0" smtClean="0">
                <a:sym typeface="Symbol" panose="05050102010706020507" pitchFamily="28" charset="2"/>
              </a:rPr>
              <a:t></a:t>
            </a:r>
            <a:endParaRPr lang="en-IN" altLang="en-US"/>
          </a:p>
        </p:txBody>
      </p:sp>
      <p:cxnSp>
        <p:nvCxnSpPr>
          <p:cNvPr id="11" name="Straight Arrow Connector 10"/>
          <p:cNvCxnSpPr>
            <a:stCxn id="13" idx="6"/>
          </p:cNvCxnSpPr>
          <p:nvPr/>
        </p:nvCxnSpPr>
        <p:spPr>
          <a:xfrm flipV="1">
            <a:off x="9276715" y="2774315"/>
            <a:ext cx="1386205" cy="18415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Oval 13"/>
          <p:cNvSpPr/>
          <p:nvPr/>
        </p:nvSpPr>
        <p:spPr>
          <a:xfrm>
            <a:off x="10741025" y="2611755"/>
            <a:ext cx="403225" cy="3422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5" name="Text Box 18"/>
          <p:cNvSpPr txBox="1">
            <a:spLocks noChangeArrowheads="1"/>
          </p:cNvSpPr>
          <p:nvPr/>
        </p:nvSpPr>
        <p:spPr bwMode="auto">
          <a:xfrm>
            <a:off x="7806055" y="2043113"/>
            <a:ext cx="283210" cy="3683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p>
            <a:pPr algn="l"/>
            <a:r>
              <a:rPr lang="en-US" dirty="0" smtClean="0">
                <a:sym typeface="Symbol" panose="05050102010706020507" pitchFamily="28" charset="2"/>
              </a:rPr>
              <a:t></a:t>
            </a:r>
            <a:endParaRPr lang="en-IN" altLang="en-US"/>
          </a:p>
        </p:txBody>
      </p:sp>
      <p:sp>
        <p:nvSpPr>
          <p:cNvPr id="16" name="Text Box 18"/>
          <p:cNvSpPr txBox="1">
            <a:spLocks noChangeArrowheads="1"/>
          </p:cNvSpPr>
          <p:nvPr/>
        </p:nvSpPr>
        <p:spPr bwMode="auto">
          <a:xfrm>
            <a:off x="1454785" y="2424113"/>
            <a:ext cx="283210" cy="3683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p>
            <a:pPr algn="l"/>
            <a:r>
              <a:rPr lang="en-US" dirty="0" smtClean="0">
                <a:sym typeface="Symbol" panose="05050102010706020507" pitchFamily="28" charset="2"/>
              </a:rPr>
              <a:t></a:t>
            </a:r>
            <a:endParaRPr lang="en-IN" altLang="en-US"/>
          </a:p>
        </p:txBody>
      </p:sp>
      <p:cxnSp>
        <p:nvCxnSpPr>
          <p:cNvPr id="17" name="Curved Connector 16"/>
          <p:cNvCxnSpPr>
            <a:stCxn id="13" idx="0"/>
            <a:endCxn id="10301" idx="0"/>
          </p:cNvCxnSpPr>
          <p:nvPr/>
        </p:nvCxnSpPr>
        <p:spPr>
          <a:xfrm rot="16200000" flipH="1" flipV="1">
            <a:off x="5747385" y="-539750"/>
            <a:ext cx="196850" cy="6404610"/>
          </a:xfrm>
          <a:prstGeom prst="curvedConnector3">
            <a:avLst>
              <a:gd name="adj1" fmla="val -736129"/>
            </a:avLst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 Box 18"/>
          <p:cNvSpPr txBox="1">
            <a:spLocks noChangeArrowheads="1"/>
          </p:cNvSpPr>
          <p:nvPr/>
        </p:nvSpPr>
        <p:spPr bwMode="auto">
          <a:xfrm>
            <a:off x="7174865" y="768668"/>
            <a:ext cx="283210" cy="3683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p>
            <a:pPr algn="l"/>
            <a:r>
              <a:rPr lang="en-US" dirty="0" smtClean="0">
                <a:sym typeface="Symbol" panose="05050102010706020507" pitchFamily="28" charset="2"/>
              </a:rPr>
              <a:t></a:t>
            </a:r>
            <a:endParaRPr lang="en-IN" alt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10301" name="Oval 4"/>
          <p:cNvSpPr>
            <a:spLocks noChangeArrowheads="1"/>
          </p:cNvSpPr>
          <p:nvPr/>
        </p:nvSpPr>
        <p:spPr bwMode="auto">
          <a:xfrm>
            <a:off x="5708650" y="2760980"/>
            <a:ext cx="457200" cy="457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</a:ln>
        </p:spPr>
        <p:txBody>
          <a:bodyPr wrap="none" anchor="ctr"/>
          <a:p>
            <a:pPr algn="ctr"/>
            <a:endParaRPr lang="en-IN" altLang="en-US"/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4504055" y="2921000"/>
            <a:ext cx="1137285" cy="0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Oval 4"/>
          <p:cNvSpPr/>
          <p:nvPr/>
        </p:nvSpPr>
        <p:spPr>
          <a:xfrm>
            <a:off x="3990340" y="2737485"/>
            <a:ext cx="403225" cy="3422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7" name="Text Box 18"/>
          <p:cNvSpPr txBox="1">
            <a:spLocks noChangeArrowheads="1"/>
          </p:cNvSpPr>
          <p:nvPr/>
        </p:nvSpPr>
        <p:spPr bwMode="auto">
          <a:xfrm>
            <a:off x="4923155" y="2368868"/>
            <a:ext cx="298450" cy="3683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p>
            <a:pPr algn="l"/>
            <a:r>
              <a:rPr lang="en-IN" altLang="en-US"/>
              <a:t>1</a:t>
            </a:r>
            <a:endParaRPr lang="en-IN" altLang="en-US"/>
          </a:p>
        </p:txBody>
      </p:sp>
      <p:cxnSp>
        <p:nvCxnSpPr>
          <p:cNvPr id="6" name="Straight Arrow Connector 5"/>
          <p:cNvCxnSpPr>
            <a:endCxn id="5" idx="2"/>
          </p:cNvCxnSpPr>
          <p:nvPr/>
        </p:nvCxnSpPr>
        <p:spPr>
          <a:xfrm flipV="1">
            <a:off x="3117850" y="2908935"/>
            <a:ext cx="872490" cy="36195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 Box 6"/>
          <p:cNvSpPr txBox="1"/>
          <p:nvPr/>
        </p:nvSpPr>
        <p:spPr>
          <a:xfrm>
            <a:off x="2762885" y="2480945"/>
            <a:ext cx="8318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US"/>
              <a:t>start</a:t>
            </a:r>
            <a:endParaRPr lang="en-I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4225" y="192405"/>
            <a:ext cx="10390505" cy="727075"/>
          </a:xfrm>
        </p:spPr>
        <p:txBody>
          <a:bodyPr>
            <a:normAutofit fontScale="90000"/>
          </a:bodyPr>
          <a:p>
            <a:pPr algn="ctr"/>
            <a:r>
              <a:rPr lang="en-IN" altLang="en-US"/>
              <a:t>Regular Expressions and Languages</a:t>
            </a:r>
            <a:endParaRPr lang="en-IN" altLang="en-US"/>
          </a:p>
        </p:txBody>
      </p:sp>
      <p:sp>
        <p:nvSpPr>
          <p:cNvPr id="3" name="Text Box 2"/>
          <p:cNvSpPr txBox="1"/>
          <p:nvPr/>
        </p:nvSpPr>
        <p:spPr>
          <a:xfrm>
            <a:off x="1398905" y="1353820"/>
            <a:ext cx="9483725" cy="45231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altLang="en-US"/>
              <a:t>Regular expressions are closely related to NFA and can be thought of as a userfriendly alternative to NFA notation.</a:t>
            </a:r>
            <a:endParaRPr lang="en-I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altLang="en-US"/>
              <a:t>Regular expressions serve as an input langauge for many system that process strings.</a:t>
            </a:r>
            <a:endParaRPr lang="en-I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altLang="en-US"/>
              <a:t>Operators of regular expressions</a:t>
            </a:r>
            <a:endParaRPr lang="en-IN" altLang="en-US"/>
          </a:p>
          <a:p>
            <a:pPr marL="742950" lvl="1" indent="-285750">
              <a:buFont typeface="Wingdings" panose="05000000000000000000" charset="0"/>
              <a:buChar char="ü"/>
            </a:pPr>
            <a:r>
              <a:rPr lang="en-IN" altLang="en-US"/>
              <a:t>Union of two languages L and M denoted by L U M.</a:t>
            </a:r>
            <a:endParaRPr lang="en-IN" altLang="en-US"/>
          </a:p>
          <a:p>
            <a:pPr lvl="1" indent="0">
              <a:buFont typeface="Wingdings" panose="05000000000000000000" charset="0"/>
              <a:buNone/>
            </a:pPr>
            <a:r>
              <a:rPr lang="en-IN" altLang="en-US"/>
              <a:t>       L={001,10,111} and M = { </a:t>
            </a:r>
            <a:r>
              <a:rPr lang="en-US" dirty="0" smtClean="0">
                <a:sym typeface="Symbol" panose="05050102010706020507" pitchFamily="28" charset="2"/>
              </a:rPr>
              <a:t></a:t>
            </a:r>
            <a:r>
              <a:rPr lang="en-IN" altLang="en-US" dirty="0" smtClean="0">
                <a:sym typeface="Symbol" panose="05050102010706020507" pitchFamily="28" charset="2"/>
              </a:rPr>
              <a:t>,001}  LUM={</a:t>
            </a:r>
            <a:r>
              <a:rPr lang="en-US" dirty="0" smtClean="0">
                <a:sym typeface="Symbol" panose="05050102010706020507" pitchFamily="28" charset="2"/>
              </a:rPr>
              <a:t></a:t>
            </a:r>
            <a:r>
              <a:rPr lang="en-IN" altLang="en-US" dirty="0" smtClean="0">
                <a:sym typeface="Symbol" panose="05050102010706020507" pitchFamily="28" charset="2"/>
              </a:rPr>
              <a:t>,10,001,111}</a:t>
            </a:r>
            <a:endParaRPr lang="en-IN" altLang="en-US" dirty="0" smtClean="0">
              <a:sym typeface="Symbol" panose="05050102010706020507" pitchFamily="28" charset="2"/>
            </a:endParaRPr>
          </a:p>
          <a:p>
            <a:pPr marL="742950" lvl="1" indent="-285750">
              <a:buFont typeface="Wingdings" panose="05000000000000000000" charset="0"/>
              <a:buChar char="ü"/>
            </a:pPr>
            <a:r>
              <a:rPr lang="en-IN" altLang="en-US" dirty="0" smtClean="0">
                <a:sym typeface="Symbol" panose="05050102010706020507" pitchFamily="28" charset="2"/>
              </a:rPr>
              <a:t>Concatenation of languages L and M</a:t>
            </a:r>
            <a:endParaRPr lang="en-IN" altLang="en-US" dirty="0" smtClean="0">
              <a:sym typeface="Symbol" panose="05050102010706020507" pitchFamily="28" charset="2"/>
            </a:endParaRPr>
          </a:p>
          <a:p>
            <a:pPr lvl="1" indent="0">
              <a:buFont typeface="Wingdings" panose="05000000000000000000" charset="0"/>
              <a:buNone/>
            </a:pPr>
            <a:r>
              <a:rPr lang="en-IN" altLang="en-US"/>
              <a:t>	LM={001,10,111,001001,10001,111001}</a:t>
            </a:r>
            <a:endParaRPr lang="en-IN" altLang="en-US"/>
          </a:p>
          <a:p>
            <a:pPr marL="742950" lvl="1" indent="-285750">
              <a:buFont typeface="Wingdings" panose="05000000000000000000" charset="0"/>
              <a:buChar char="ü"/>
            </a:pPr>
            <a:r>
              <a:rPr lang="en-IN" altLang="en-US"/>
              <a:t>CLosure of a language denoted by L* is set of those strings that can be formed taking any number of strings from L, possibly with repetitions and concatenating all of them.</a:t>
            </a:r>
            <a:endParaRPr lang="en-IN" altLang="en-US"/>
          </a:p>
          <a:p>
            <a:pPr lvl="1" indent="0">
              <a:buFont typeface="Wingdings" panose="05000000000000000000" charset="0"/>
              <a:buNone/>
            </a:pPr>
            <a:r>
              <a:rPr lang="en-IN" altLang="en-US"/>
              <a:t>	L</a:t>
            </a:r>
            <a:r>
              <a:rPr lang="en-IN" altLang="en-US" baseline="30000"/>
              <a:t>2</a:t>
            </a:r>
            <a:r>
              <a:rPr lang="en-IN" altLang="en-US"/>
              <a:t> = {00,011,110,1111} fro L={0,11}</a:t>
            </a:r>
            <a:endParaRPr lang="en-IN" altLang="en-US"/>
          </a:p>
          <a:p>
            <a:pPr lvl="1" indent="0">
              <a:buFont typeface="Wingdings" panose="05000000000000000000" charset="0"/>
              <a:buNone/>
            </a:pPr>
            <a:endParaRPr lang="en-IN" altLang="en-US"/>
          </a:p>
          <a:p>
            <a:pPr lvl="0" indent="0">
              <a:buFont typeface="Wingdings" panose="05000000000000000000" charset="0"/>
              <a:buNone/>
            </a:pPr>
            <a:r>
              <a:rPr lang="en-IN" altLang="en-US"/>
              <a:t>Building regular expressions</a:t>
            </a:r>
            <a:endParaRPr lang="en-IN" altLang="en-US"/>
          </a:p>
          <a:p>
            <a:pPr lvl="0" indent="0">
              <a:buFont typeface="Wingdings" panose="05000000000000000000" charset="0"/>
              <a:buNone/>
            </a:pPr>
            <a:endParaRPr lang="en-IN" altLang="en-US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IN" altLang="en-US"/>
              <a:t>Regular expressions E describe the langauge it represents which is denoted by L(E)</a:t>
            </a:r>
            <a:endParaRPr lang="en-IN" altLang="en-US"/>
          </a:p>
          <a:p>
            <a:pPr lvl="0" indent="0">
              <a:buFont typeface="Wingdings" panose="05000000000000000000" charset="0"/>
              <a:buNone/>
            </a:pPr>
            <a:endParaRPr lang="en-IN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Oval 4"/>
          <p:cNvSpPr>
            <a:spLocks noChangeArrowheads="1"/>
          </p:cNvSpPr>
          <p:nvPr/>
        </p:nvSpPr>
        <p:spPr bwMode="auto">
          <a:xfrm>
            <a:off x="2414905" y="2760980"/>
            <a:ext cx="457200" cy="457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</a:ln>
        </p:spPr>
        <p:txBody>
          <a:bodyPr wrap="none" anchor="ctr"/>
          <a:p>
            <a:pPr algn="ctr"/>
            <a:r>
              <a:rPr lang="en-US"/>
              <a:t>q</a:t>
            </a:r>
            <a:r>
              <a:rPr lang="en-US" baseline="-25000"/>
              <a:t>0</a:t>
            </a:r>
            <a:endParaRPr lang="en-US" baseline="-25000"/>
          </a:p>
        </p:txBody>
      </p:sp>
      <p:sp>
        <p:nvSpPr>
          <p:cNvPr id="10" name="Line 8"/>
          <p:cNvSpPr>
            <a:spLocks noChangeShapeType="1"/>
          </p:cNvSpPr>
          <p:nvPr/>
        </p:nvSpPr>
        <p:spPr bwMode="auto">
          <a:xfrm>
            <a:off x="1881505" y="2989580"/>
            <a:ext cx="533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</p:spPr>
        <p:txBody>
          <a:bodyPr/>
          <a:p>
            <a:endParaRPr lang="en-US"/>
          </a:p>
        </p:txBody>
      </p:sp>
      <p:grpSp>
        <p:nvGrpSpPr>
          <p:cNvPr id="8" name="Group 115"/>
          <p:cNvGrpSpPr/>
          <p:nvPr/>
        </p:nvGrpSpPr>
        <p:grpSpPr bwMode="auto">
          <a:xfrm>
            <a:off x="1500505" y="2608580"/>
            <a:ext cx="1371600" cy="609600"/>
            <a:chOff x="624" y="2352"/>
            <a:chExt cx="864" cy="384"/>
          </a:xfrm>
        </p:grpSpPr>
        <p:sp>
          <p:nvSpPr>
            <p:cNvPr id="10301" name="Oval 4"/>
            <p:cNvSpPr>
              <a:spLocks noChangeArrowheads="1"/>
            </p:cNvSpPr>
            <p:nvPr/>
          </p:nvSpPr>
          <p:spPr bwMode="auto">
            <a:xfrm>
              <a:off x="1200" y="2448"/>
              <a:ext cx="288" cy="28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</a:ln>
          </p:spPr>
          <p:txBody>
            <a:bodyPr wrap="none" anchor="ctr"/>
            <a:p>
              <a:pPr algn="ctr"/>
              <a:endParaRPr lang="en-IN" altLang="en-US"/>
            </a:p>
          </p:txBody>
        </p:sp>
        <p:sp>
          <p:nvSpPr>
            <p:cNvPr id="10302" name="Line 6"/>
            <p:cNvSpPr>
              <a:spLocks noChangeShapeType="1"/>
            </p:cNvSpPr>
            <p:nvPr/>
          </p:nvSpPr>
          <p:spPr bwMode="auto">
            <a:xfrm>
              <a:off x="816" y="2592"/>
              <a:ext cx="38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10303" name="Text Box 7"/>
            <p:cNvSpPr txBox="1">
              <a:spLocks noChangeArrowheads="1"/>
            </p:cNvSpPr>
            <p:nvPr/>
          </p:nvSpPr>
          <p:spPr bwMode="auto">
            <a:xfrm>
              <a:off x="624" y="2352"/>
              <a:ext cx="384" cy="23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p>
              <a:r>
                <a:rPr lang="en-US"/>
                <a:t>start</a:t>
              </a:r>
              <a:endParaRPr lang="en-US"/>
            </a:p>
          </p:txBody>
        </p:sp>
      </p:grpSp>
      <p:sp>
        <p:nvSpPr>
          <p:cNvPr id="4" name="Oval 4"/>
          <p:cNvSpPr>
            <a:spLocks noChangeArrowheads="1"/>
          </p:cNvSpPr>
          <p:nvPr/>
        </p:nvSpPr>
        <p:spPr bwMode="auto">
          <a:xfrm>
            <a:off x="4530090" y="2056130"/>
            <a:ext cx="457200" cy="457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</a:ln>
        </p:spPr>
        <p:txBody>
          <a:bodyPr wrap="none" anchor="ctr"/>
          <a:p>
            <a:pPr algn="ctr"/>
            <a:endParaRPr lang="en-IN" altLang="en-US"/>
          </a:p>
        </p:txBody>
      </p:sp>
      <p:sp>
        <p:nvSpPr>
          <p:cNvPr id="12" name="Oval 4"/>
          <p:cNvSpPr>
            <a:spLocks noChangeArrowheads="1"/>
          </p:cNvSpPr>
          <p:nvPr/>
        </p:nvSpPr>
        <p:spPr bwMode="auto">
          <a:xfrm>
            <a:off x="6355715" y="2056130"/>
            <a:ext cx="457200" cy="457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</a:ln>
        </p:spPr>
        <p:txBody>
          <a:bodyPr wrap="none" anchor="ctr"/>
          <a:p>
            <a:pPr algn="ctr"/>
            <a:endParaRPr lang="en-IN" altLang="en-US"/>
          </a:p>
        </p:txBody>
      </p:sp>
      <p:sp>
        <p:nvSpPr>
          <p:cNvPr id="13" name="Oval 4"/>
          <p:cNvSpPr>
            <a:spLocks noChangeArrowheads="1"/>
          </p:cNvSpPr>
          <p:nvPr/>
        </p:nvSpPr>
        <p:spPr bwMode="auto">
          <a:xfrm>
            <a:off x="8819515" y="2564130"/>
            <a:ext cx="457200" cy="457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</a:ln>
        </p:spPr>
        <p:txBody>
          <a:bodyPr wrap="none" anchor="ctr"/>
          <a:p>
            <a:pPr algn="ctr"/>
            <a:endParaRPr lang="en-IN" altLang="en-US"/>
          </a:p>
        </p:txBody>
      </p:sp>
      <p:sp>
        <p:nvSpPr>
          <p:cNvPr id="32" name="Oval 4"/>
          <p:cNvSpPr>
            <a:spLocks noChangeArrowheads="1"/>
          </p:cNvSpPr>
          <p:nvPr/>
        </p:nvSpPr>
        <p:spPr bwMode="auto">
          <a:xfrm>
            <a:off x="4530090" y="3425825"/>
            <a:ext cx="457200" cy="457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</a:ln>
        </p:spPr>
        <p:txBody>
          <a:bodyPr wrap="none" anchor="ctr"/>
          <a:p>
            <a:pPr algn="ctr"/>
            <a:endParaRPr lang="en-IN" altLang="en-US" baseline="-25000"/>
          </a:p>
        </p:txBody>
      </p:sp>
      <p:sp>
        <p:nvSpPr>
          <p:cNvPr id="33" name="Oval 4"/>
          <p:cNvSpPr>
            <a:spLocks noChangeArrowheads="1"/>
          </p:cNvSpPr>
          <p:nvPr/>
        </p:nvSpPr>
        <p:spPr bwMode="auto">
          <a:xfrm>
            <a:off x="6355715" y="3425825"/>
            <a:ext cx="457200" cy="457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</a:ln>
        </p:spPr>
        <p:txBody>
          <a:bodyPr wrap="none" anchor="ctr"/>
          <a:p>
            <a:pPr algn="ctr"/>
            <a:endParaRPr lang="en-IN" altLang="en-US"/>
          </a:p>
        </p:txBody>
      </p:sp>
      <p:cxnSp>
        <p:nvCxnSpPr>
          <p:cNvPr id="35" name="Straight Arrow Connector 34"/>
          <p:cNvCxnSpPr>
            <a:endCxn id="4" idx="2"/>
          </p:cNvCxnSpPr>
          <p:nvPr/>
        </p:nvCxnSpPr>
        <p:spPr>
          <a:xfrm flipV="1">
            <a:off x="2879725" y="2284730"/>
            <a:ext cx="1650365" cy="610870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4" idx="6"/>
            <a:endCxn id="12" idx="2"/>
          </p:cNvCxnSpPr>
          <p:nvPr/>
        </p:nvCxnSpPr>
        <p:spPr>
          <a:xfrm>
            <a:off x="4987290" y="2284730"/>
            <a:ext cx="1368425" cy="0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12" idx="6"/>
            <a:endCxn id="13" idx="2"/>
          </p:cNvCxnSpPr>
          <p:nvPr/>
        </p:nvCxnSpPr>
        <p:spPr>
          <a:xfrm>
            <a:off x="6812915" y="2284730"/>
            <a:ext cx="2006600" cy="508000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0301" idx="5"/>
            <a:endCxn id="32" idx="2"/>
          </p:cNvCxnSpPr>
          <p:nvPr/>
        </p:nvCxnSpPr>
        <p:spPr>
          <a:xfrm>
            <a:off x="2805430" y="3151505"/>
            <a:ext cx="1724660" cy="502920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4920615" y="3673475"/>
            <a:ext cx="1501775" cy="0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33" idx="6"/>
          </p:cNvCxnSpPr>
          <p:nvPr/>
        </p:nvCxnSpPr>
        <p:spPr>
          <a:xfrm flipV="1">
            <a:off x="6812915" y="2895600"/>
            <a:ext cx="2007235" cy="758825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Text Box 18"/>
          <p:cNvSpPr txBox="1">
            <a:spLocks noChangeArrowheads="1"/>
          </p:cNvSpPr>
          <p:nvPr/>
        </p:nvSpPr>
        <p:spPr bwMode="auto">
          <a:xfrm>
            <a:off x="7679055" y="1916113"/>
            <a:ext cx="283210" cy="3683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p>
            <a:pPr algn="l"/>
            <a:r>
              <a:rPr lang="en-US" dirty="0" smtClean="0">
                <a:sym typeface="Symbol" panose="05050102010706020507" pitchFamily="28" charset="2"/>
              </a:rPr>
              <a:t></a:t>
            </a:r>
            <a:endParaRPr lang="en-IN" altLang="en-US"/>
          </a:p>
        </p:txBody>
      </p:sp>
      <p:sp>
        <p:nvSpPr>
          <p:cNvPr id="43" name="Text Box 18"/>
          <p:cNvSpPr txBox="1">
            <a:spLocks noChangeArrowheads="1"/>
          </p:cNvSpPr>
          <p:nvPr/>
        </p:nvSpPr>
        <p:spPr bwMode="auto">
          <a:xfrm>
            <a:off x="7790815" y="3304858"/>
            <a:ext cx="283210" cy="3683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p>
            <a:pPr algn="l"/>
            <a:r>
              <a:rPr lang="en-US" dirty="0" smtClean="0">
                <a:sym typeface="Symbol" panose="05050102010706020507" pitchFamily="28" charset="2"/>
              </a:rPr>
              <a:t></a:t>
            </a:r>
            <a:endParaRPr lang="en-IN" altLang="en-US"/>
          </a:p>
        </p:txBody>
      </p:sp>
      <p:sp>
        <p:nvSpPr>
          <p:cNvPr id="44" name="Text Box 18"/>
          <p:cNvSpPr txBox="1">
            <a:spLocks noChangeArrowheads="1"/>
          </p:cNvSpPr>
          <p:nvPr/>
        </p:nvSpPr>
        <p:spPr bwMode="auto">
          <a:xfrm>
            <a:off x="5700395" y="1817053"/>
            <a:ext cx="298450" cy="3683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p>
            <a:pPr algn="l"/>
            <a:r>
              <a:rPr lang="en-IN" altLang="en-US"/>
              <a:t>0</a:t>
            </a:r>
            <a:endParaRPr lang="en-IN" altLang="en-US"/>
          </a:p>
        </p:txBody>
      </p:sp>
      <p:sp>
        <p:nvSpPr>
          <p:cNvPr id="45" name="Text Box 18"/>
          <p:cNvSpPr txBox="1">
            <a:spLocks noChangeArrowheads="1"/>
          </p:cNvSpPr>
          <p:nvPr/>
        </p:nvSpPr>
        <p:spPr bwMode="auto">
          <a:xfrm>
            <a:off x="3043555" y="3415348"/>
            <a:ext cx="283210" cy="3683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p>
            <a:pPr algn="l"/>
            <a:r>
              <a:rPr lang="en-US" dirty="0" smtClean="0">
                <a:sym typeface="Symbol" panose="05050102010706020507" pitchFamily="28" charset="2"/>
              </a:rPr>
              <a:t></a:t>
            </a:r>
            <a:endParaRPr lang="en-IN" altLang="en-US"/>
          </a:p>
        </p:txBody>
      </p:sp>
      <p:sp>
        <p:nvSpPr>
          <p:cNvPr id="46" name="Text Box 18"/>
          <p:cNvSpPr txBox="1">
            <a:spLocks noChangeArrowheads="1"/>
          </p:cNvSpPr>
          <p:nvPr/>
        </p:nvSpPr>
        <p:spPr bwMode="auto">
          <a:xfrm>
            <a:off x="3326765" y="2185353"/>
            <a:ext cx="283210" cy="3683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p>
            <a:pPr algn="l"/>
            <a:r>
              <a:rPr lang="en-US" dirty="0" smtClean="0">
                <a:sym typeface="Symbol" panose="05050102010706020507" pitchFamily="28" charset="2"/>
              </a:rPr>
              <a:t></a:t>
            </a:r>
            <a:endParaRPr lang="en-IN" altLang="en-US"/>
          </a:p>
        </p:txBody>
      </p:sp>
      <p:sp>
        <p:nvSpPr>
          <p:cNvPr id="47" name="Text Box 18"/>
          <p:cNvSpPr txBox="1">
            <a:spLocks noChangeArrowheads="1"/>
          </p:cNvSpPr>
          <p:nvPr/>
        </p:nvSpPr>
        <p:spPr bwMode="auto">
          <a:xfrm>
            <a:off x="5699760" y="3673158"/>
            <a:ext cx="298450" cy="3683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p>
            <a:pPr algn="l"/>
            <a:r>
              <a:rPr lang="en-IN" altLang="en-US"/>
              <a:t>1</a:t>
            </a:r>
            <a:endParaRPr lang="en-IN" altLang="en-US"/>
          </a:p>
        </p:txBody>
      </p:sp>
      <p:sp>
        <p:nvSpPr>
          <p:cNvPr id="2" name="Text Box 1"/>
          <p:cNvSpPr txBox="1"/>
          <p:nvPr/>
        </p:nvSpPr>
        <p:spPr>
          <a:xfrm>
            <a:off x="1176020" y="492125"/>
            <a:ext cx="1022413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IN"/>
              <a:t>Converting Regular Expression </a:t>
            </a:r>
            <a:r>
              <a:rPr lang="en-IN" altLang="en-US"/>
              <a:t>(0+1)* 1(0+1) </a:t>
            </a:r>
            <a:r>
              <a:rPr lang="en-US" altLang="en-IN"/>
              <a:t> to </a:t>
            </a:r>
            <a:r>
              <a:rPr lang="en-US" dirty="0" smtClean="0">
                <a:sym typeface="Symbol" panose="05050102010706020507" pitchFamily="28" charset="2"/>
              </a:rPr>
              <a:t></a:t>
            </a:r>
            <a:r>
              <a:rPr lang="en-IN" altLang="en-US" dirty="0" smtClean="0">
                <a:sym typeface="Symbol" panose="05050102010706020507" pitchFamily="28" charset="2"/>
              </a:rPr>
              <a:t>-NFA</a:t>
            </a:r>
            <a:r>
              <a:rPr lang="en-US" altLang="en-IN"/>
              <a:t>  </a:t>
            </a:r>
            <a:endParaRPr lang="en-US" altLang="en-IN"/>
          </a:p>
          <a:p>
            <a:endParaRPr lang="en-US" altLang="en-IN"/>
          </a:p>
          <a:p>
            <a:r>
              <a:rPr lang="en-IN" altLang="en-US"/>
              <a:t>Construction of (0+1)</a:t>
            </a:r>
            <a:endParaRPr lang="en-IN" alt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Oval 4"/>
          <p:cNvSpPr>
            <a:spLocks noChangeArrowheads="1"/>
          </p:cNvSpPr>
          <p:nvPr/>
        </p:nvSpPr>
        <p:spPr bwMode="auto">
          <a:xfrm>
            <a:off x="2414905" y="2760980"/>
            <a:ext cx="457200" cy="457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</a:ln>
        </p:spPr>
        <p:txBody>
          <a:bodyPr wrap="none" anchor="ctr"/>
          <a:p>
            <a:pPr algn="ctr"/>
            <a:r>
              <a:rPr lang="en-US"/>
              <a:t>q</a:t>
            </a:r>
            <a:r>
              <a:rPr lang="en-US" baseline="-25000"/>
              <a:t>0</a:t>
            </a:r>
            <a:endParaRPr lang="en-US" baseline="-25000"/>
          </a:p>
        </p:txBody>
      </p:sp>
      <p:sp>
        <p:nvSpPr>
          <p:cNvPr id="10301" name="Oval 4"/>
          <p:cNvSpPr>
            <a:spLocks noChangeArrowheads="1"/>
          </p:cNvSpPr>
          <p:nvPr/>
        </p:nvSpPr>
        <p:spPr bwMode="auto">
          <a:xfrm>
            <a:off x="2414905" y="2760980"/>
            <a:ext cx="457200" cy="457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</a:ln>
        </p:spPr>
        <p:txBody>
          <a:bodyPr wrap="none" anchor="ctr"/>
          <a:p>
            <a:pPr algn="ctr"/>
            <a:endParaRPr lang="en-IN" altLang="en-US"/>
          </a:p>
        </p:txBody>
      </p:sp>
      <p:sp>
        <p:nvSpPr>
          <p:cNvPr id="4" name="Oval 4"/>
          <p:cNvSpPr>
            <a:spLocks noChangeArrowheads="1"/>
          </p:cNvSpPr>
          <p:nvPr/>
        </p:nvSpPr>
        <p:spPr bwMode="auto">
          <a:xfrm>
            <a:off x="4530090" y="2056130"/>
            <a:ext cx="457200" cy="457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</a:ln>
        </p:spPr>
        <p:txBody>
          <a:bodyPr wrap="none" anchor="ctr"/>
          <a:p>
            <a:pPr algn="ctr"/>
            <a:endParaRPr lang="en-IN" altLang="en-US"/>
          </a:p>
        </p:txBody>
      </p:sp>
      <p:sp>
        <p:nvSpPr>
          <p:cNvPr id="12" name="Oval 4"/>
          <p:cNvSpPr>
            <a:spLocks noChangeArrowheads="1"/>
          </p:cNvSpPr>
          <p:nvPr/>
        </p:nvSpPr>
        <p:spPr bwMode="auto">
          <a:xfrm>
            <a:off x="6355715" y="2056130"/>
            <a:ext cx="457200" cy="457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</a:ln>
        </p:spPr>
        <p:txBody>
          <a:bodyPr wrap="none" anchor="ctr"/>
          <a:p>
            <a:pPr algn="ctr"/>
            <a:endParaRPr lang="en-IN" altLang="en-US"/>
          </a:p>
        </p:txBody>
      </p:sp>
      <p:sp>
        <p:nvSpPr>
          <p:cNvPr id="13" name="Oval 4"/>
          <p:cNvSpPr>
            <a:spLocks noChangeArrowheads="1"/>
          </p:cNvSpPr>
          <p:nvPr/>
        </p:nvSpPr>
        <p:spPr bwMode="auto">
          <a:xfrm>
            <a:off x="8819515" y="2564130"/>
            <a:ext cx="457200" cy="457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</a:ln>
        </p:spPr>
        <p:txBody>
          <a:bodyPr wrap="none" anchor="ctr"/>
          <a:p>
            <a:pPr algn="ctr"/>
            <a:endParaRPr lang="en-IN" altLang="en-US"/>
          </a:p>
        </p:txBody>
      </p:sp>
      <p:sp>
        <p:nvSpPr>
          <p:cNvPr id="32" name="Oval 4"/>
          <p:cNvSpPr>
            <a:spLocks noChangeArrowheads="1"/>
          </p:cNvSpPr>
          <p:nvPr/>
        </p:nvSpPr>
        <p:spPr bwMode="auto">
          <a:xfrm>
            <a:off x="4530090" y="3425825"/>
            <a:ext cx="457200" cy="457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</a:ln>
        </p:spPr>
        <p:txBody>
          <a:bodyPr wrap="none" anchor="ctr"/>
          <a:p>
            <a:pPr algn="ctr"/>
            <a:endParaRPr lang="en-IN" altLang="en-US" baseline="-25000"/>
          </a:p>
        </p:txBody>
      </p:sp>
      <p:sp>
        <p:nvSpPr>
          <p:cNvPr id="33" name="Oval 4"/>
          <p:cNvSpPr>
            <a:spLocks noChangeArrowheads="1"/>
          </p:cNvSpPr>
          <p:nvPr/>
        </p:nvSpPr>
        <p:spPr bwMode="auto">
          <a:xfrm>
            <a:off x="6355715" y="3425825"/>
            <a:ext cx="457200" cy="457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</a:ln>
        </p:spPr>
        <p:txBody>
          <a:bodyPr wrap="none" anchor="ctr"/>
          <a:p>
            <a:pPr algn="ctr"/>
            <a:endParaRPr lang="en-IN" altLang="en-US"/>
          </a:p>
        </p:txBody>
      </p:sp>
      <p:cxnSp>
        <p:nvCxnSpPr>
          <p:cNvPr id="35" name="Straight Arrow Connector 34"/>
          <p:cNvCxnSpPr>
            <a:endCxn id="4" idx="2"/>
          </p:cNvCxnSpPr>
          <p:nvPr/>
        </p:nvCxnSpPr>
        <p:spPr>
          <a:xfrm flipV="1">
            <a:off x="2879725" y="2284730"/>
            <a:ext cx="1650365" cy="610870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4" idx="6"/>
            <a:endCxn id="12" idx="2"/>
          </p:cNvCxnSpPr>
          <p:nvPr/>
        </p:nvCxnSpPr>
        <p:spPr>
          <a:xfrm>
            <a:off x="4987290" y="2284730"/>
            <a:ext cx="1368425" cy="0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12" idx="6"/>
            <a:endCxn id="13" idx="2"/>
          </p:cNvCxnSpPr>
          <p:nvPr/>
        </p:nvCxnSpPr>
        <p:spPr>
          <a:xfrm>
            <a:off x="6812915" y="2284730"/>
            <a:ext cx="2006600" cy="508000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0301" idx="5"/>
            <a:endCxn id="32" idx="2"/>
          </p:cNvCxnSpPr>
          <p:nvPr/>
        </p:nvCxnSpPr>
        <p:spPr>
          <a:xfrm>
            <a:off x="2805430" y="3151505"/>
            <a:ext cx="1724660" cy="502920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4920615" y="3673475"/>
            <a:ext cx="1501775" cy="0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33" idx="6"/>
          </p:cNvCxnSpPr>
          <p:nvPr/>
        </p:nvCxnSpPr>
        <p:spPr>
          <a:xfrm flipV="1">
            <a:off x="6812915" y="2895600"/>
            <a:ext cx="2007235" cy="758825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Text Box 18"/>
          <p:cNvSpPr txBox="1">
            <a:spLocks noChangeArrowheads="1"/>
          </p:cNvSpPr>
          <p:nvPr/>
        </p:nvSpPr>
        <p:spPr bwMode="auto">
          <a:xfrm>
            <a:off x="9828530" y="2284413"/>
            <a:ext cx="283210" cy="3683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p>
            <a:pPr algn="l"/>
            <a:r>
              <a:rPr lang="en-US" dirty="0" smtClean="0">
                <a:sym typeface="Symbol" panose="05050102010706020507" pitchFamily="28" charset="2"/>
              </a:rPr>
              <a:t></a:t>
            </a:r>
            <a:endParaRPr lang="en-IN" altLang="en-US"/>
          </a:p>
        </p:txBody>
      </p:sp>
      <p:sp>
        <p:nvSpPr>
          <p:cNvPr id="43" name="Text Box 18"/>
          <p:cNvSpPr txBox="1">
            <a:spLocks noChangeArrowheads="1"/>
          </p:cNvSpPr>
          <p:nvPr/>
        </p:nvSpPr>
        <p:spPr bwMode="auto">
          <a:xfrm>
            <a:off x="7790815" y="3304858"/>
            <a:ext cx="283210" cy="3683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p>
            <a:pPr algn="l"/>
            <a:r>
              <a:rPr lang="en-US" dirty="0" smtClean="0">
                <a:sym typeface="Symbol" panose="05050102010706020507" pitchFamily="28" charset="2"/>
              </a:rPr>
              <a:t></a:t>
            </a:r>
            <a:endParaRPr lang="en-IN" altLang="en-US"/>
          </a:p>
        </p:txBody>
      </p:sp>
      <p:sp>
        <p:nvSpPr>
          <p:cNvPr id="44" name="Text Box 18"/>
          <p:cNvSpPr txBox="1">
            <a:spLocks noChangeArrowheads="1"/>
          </p:cNvSpPr>
          <p:nvPr/>
        </p:nvSpPr>
        <p:spPr bwMode="auto">
          <a:xfrm>
            <a:off x="5700395" y="1817053"/>
            <a:ext cx="298450" cy="3683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p>
            <a:pPr algn="l"/>
            <a:r>
              <a:rPr lang="en-IN" altLang="en-US"/>
              <a:t>0</a:t>
            </a:r>
            <a:endParaRPr lang="en-IN" altLang="en-US"/>
          </a:p>
        </p:txBody>
      </p:sp>
      <p:sp>
        <p:nvSpPr>
          <p:cNvPr id="45" name="Text Box 18"/>
          <p:cNvSpPr txBox="1">
            <a:spLocks noChangeArrowheads="1"/>
          </p:cNvSpPr>
          <p:nvPr/>
        </p:nvSpPr>
        <p:spPr bwMode="auto">
          <a:xfrm>
            <a:off x="3043555" y="3415348"/>
            <a:ext cx="283210" cy="3683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p>
            <a:pPr algn="l"/>
            <a:r>
              <a:rPr lang="en-US" dirty="0" smtClean="0">
                <a:sym typeface="Symbol" panose="05050102010706020507" pitchFamily="28" charset="2"/>
              </a:rPr>
              <a:t></a:t>
            </a:r>
            <a:endParaRPr lang="en-IN" altLang="en-US"/>
          </a:p>
        </p:txBody>
      </p:sp>
      <p:sp>
        <p:nvSpPr>
          <p:cNvPr id="46" name="Text Box 18"/>
          <p:cNvSpPr txBox="1">
            <a:spLocks noChangeArrowheads="1"/>
          </p:cNvSpPr>
          <p:nvPr/>
        </p:nvSpPr>
        <p:spPr bwMode="auto">
          <a:xfrm>
            <a:off x="3326765" y="2185353"/>
            <a:ext cx="283210" cy="3683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p>
            <a:pPr algn="l"/>
            <a:r>
              <a:rPr lang="en-US" dirty="0" smtClean="0">
                <a:sym typeface="Symbol" panose="05050102010706020507" pitchFamily="28" charset="2"/>
              </a:rPr>
              <a:t></a:t>
            </a:r>
            <a:endParaRPr lang="en-IN" altLang="en-US"/>
          </a:p>
        </p:txBody>
      </p:sp>
      <p:sp>
        <p:nvSpPr>
          <p:cNvPr id="47" name="Text Box 18"/>
          <p:cNvSpPr txBox="1">
            <a:spLocks noChangeArrowheads="1"/>
          </p:cNvSpPr>
          <p:nvPr/>
        </p:nvSpPr>
        <p:spPr bwMode="auto">
          <a:xfrm>
            <a:off x="5699760" y="3673158"/>
            <a:ext cx="298450" cy="3683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p>
            <a:pPr algn="l"/>
            <a:r>
              <a:rPr lang="en-IN" altLang="en-US"/>
              <a:t>1</a:t>
            </a:r>
            <a:endParaRPr lang="en-IN" altLang="en-US"/>
          </a:p>
        </p:txBody>
      </p:sp>
      <p:sp>
        <p:nvSpPr>
          <p:cNvPr id="2" name="Text Box 1"/>
          <p:cNvSpPr txBox="1"/>
          <p:nvPr/>
        </p:nvSpPr>
        <p:spPr>
          <a:xfrm>
            <a:off x="1176020" y="492125"/>
            <a:ext cx="1022413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IN"/>
              <a:t>Converting Regular Expression </a:t>
            </a:r>
            <a:r>
              <a:rPr lang="en-IN" altLang="en-US"/>
              <a:t>(0+1)* 1(0+1) </a:t>
            </a:r>
            <a:r>
              <a:rPr lang="en-US" altLang="en-IN"/>
              <a:t> to </a:t>
            </a:r>
            <a:r>
              <a:rPr lang="en-US" dirty="0" smtClean="0">
                <a:sym typeface="Symbol" panose="05050102010706020507" pitchFamily="28" charset="2"/>
              </a:rPr>
              <a:t></a:t>
            </a:r>
            <a:r>
              <a:rPr lang="en-IN" altLang="en-US" dirty="0" smtClean="0">
                <a:sym typeface="Symbol" panose="05050102010706020507" pitchFamily="28" charset="2"/>
              </a:rPr>
              <a:t>-NFA</a:t>
            </a:r>
            <a:r>
              <a:rPr lang="en-US" altLang="en-IN"/>
              <a:t>  </a:t>
            </a:r>
            <a:endParaRPr lang="en-US" altLang="en-IN"/>
          </a:p>
          <a:p>
            <a:endParaRPr lang="en-US" altLang="en-IN"/>
          </a:p>
          <a:p>
            <a:endParaRPr lang="en-IN" altLang="en-US"/>
          </a:p>
        </p:txBody>
      </p:sp>
      <p:cxnSp>
        <p:nvCxnSpPr>
          <p:cNvPr id="3" name="Straight Arrow Connector 2"/>
          <p:cNvCxnSpPr/>
          <p:nvPr/>
        </p:nvCxnSpPr>
        <p:spPr>
          <a:xfrm>
            <a:off x="1210310" y="2921000"/>
            <a:ext cx="1137285" cy="0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Oval 4"/>
          <p:cNvSpPr/>
          <p:nvPr/>
        </p:nvSpPr>
        <p:spPr>
          <a:xfrm>
            <a:off x="696595" y="2737485"/>
            <a:ext cx="403225" cy="3422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7" name="Curved Connector 6"/>
          <p:cNvCxnSpPr>
            <a:stCxn id="5" idx="4"/>
            <a:endCxn id="14" idx="3"/>
          </p:cNvCxnSpPr>
          <p:nvPr/>
        </p:nvCxnSpPr>
        <p:spPr>
          <a:xfrm rot="5400000" flipH="1" flipV="1">
            <a:off x="5761355" y="-1959610"/>
            <a:ext cx="175895" cy="9901555"/>
          </a:xfrm>
          <a:prstGeom prst="curvedConnector3">
            <a:avLst>
              <a:gd name="adj1" fmla="val -712274"/>
            </a:avLst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 Box 18"/>
          <p:cNvSpPr txBox="1">
            <a:spLocks noChangeArrowheads="1"/>
          </p:cNvSpPr>
          <p:nvPr/>
        </p:nvSpPr>
        <p:spPr bwMode="auto">
          <a:xfrm>
            <a:off x="4246880" y="4224973"/>
            <a:ext cx="283210" cy="3683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p>
            <a:pPr algn="l"/>
            <a:r>
              <a:rPr lang="en-US" dirty="0" smtClean="0">
                <a:sym typeface="Symbol" panose="05050102010706020507" pitchFamily="28" charset="2"/>
              </a:rPr>
              <a:t></a:t>
            </a:r>
            <a:endParaRPr lang="en-IN" altLang="en-US"/>
          </a:p>
        </p:txBody>
      </p:sp>
      <p:cxnSp>
        <p:nvCxnSpPr>
          <p:cNvPr id="11" name="Straight Arrow Connector 10"/>
          <p:cNvCxnSpPr>
            <a:stCxn id="13" idx="6"/>
          </p:cNvCxnSpPr>
          <p:nvPr/>
        </p:nvCxnSpPr>
        <p:spPr>
          <a:xfrm flipV="1">
            <a:off x="9276715" y="2774315"/>
            <a:ext cx="1386205" cy="18415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Oval 13"/>
          <p:cNvSpPr/>
          <p:nvPr/>
        </p:nvSpPr>
        <p:spPr>
          <a:xfrm>
            <a:off x="10741025" y="2611755"/>
            <a:ext cx="403225" cy="3422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5" name="Text Box 18"/>
          <p:cNvSpPr txBox="1">
            <a:spLocks noChangeArrowheads="1"/>
          </p:cNvSpPr>
          <p:nvPr/>
        </p:nvSpPr>
        <p:spPr bwMode="auto">
          <a:xfrm>
            <a:off x="7806055" y="2043113"/>
            <a:ext cx="283210" cy="3683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p>
            <a:pPr algn="l"/>
            <a:r>
              <a:rPr lang="en-US" dirty="0" smtClean="0">
                <a:sym typeface="Symbol" panose="05050102010706020507" pitchFamily="28" charset="2"/>
              </a:rPr>
              <a:t></a:t>
            </a:r>
            <a:endParaRPr lang="en-IN" altLang="en-US"/>
          </a:p>
        </p:txBody>
      </p:sp>
      <p:sp>
        <p:nvSpPr>
          <p:cNvPr id="16" name="Text Box 18"/>
          <p:cNvSpPr txBox="1">
            <a:spLocks noChangeArrowheads="1"/>
          </p:cNvSpPr>
          <p:nvPr/>
        </p:nvSpPr>
        <p:spPr bwMode="auto">
          <a:xfrm>
            <a:off x="1454785" y="2424113"/>
            <a:ext cx="283210" cy="3683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p>
            <a:pPr algn="l"/>
            <a:r>
              <a:rPr lang="en-US" dirty="0" smtClean="0">
                <a:sym typeface="Symbol" panose="05050102010706020507" pitchFamily="28" charset="2"/>
              </a:rPr>
              <a:t></a:t>
            </a:r>
            <a:endParaRPr lang="en-IN" altLang="en-US"/>
          </a:p>
        </p:txBody>
      </p:sp>
      <p:cxnSp>
        <p:nvCxnSpPr>
          <p:cNvPr id="17" name="Curved Connector 16"/>
          <p:cNvCxnSpPr>
            <a:stCxn id="13" idx="0"/>
            <a:endCxn id="10301" idx="0"/>
          </p:cNvCxnSpPr>
          <p:nvPr/>
        </p:nvCxnSpPr>
        <p:spPr>
          <a:xfrm rot="16200000" flipH="1" flipV="1">
            <a:off x="5747385" y="-539750"/>
            <a:ext cx="196850" cy="6404610"/>
          </a:xfrm>
          <a:prstGeom prst="curvedConnector3">
            <a:avLst>
              <a:gd name="adj1" fmla="val -736129"/>
            </a:avLst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 Box 18"/>
          <p:cNvSpPr txBox="1">
            <a:spLocks noChangeArrowheads="1"/>
          </p:cNvSpPr>
          <p:nvPr/>
        </p:nvSpPr>
        <p:spPr bwMode="auto">
          <a:xfrm>
            <a:off x="7174865" y="768668"/>
            <a:ext cx="283210" cy="3683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p>
            <a:pPr algn="l"/>
            <a:r>
              <a:rPr lang="en-US" dirty="0" smtClean="0">
                <a:sym typeface="Symbol" panose="05050102010706020507" pitchFamily="28" charset="2"/>
              </a:rPr>
              <a:t></a:t>
            </a:r>
            <a:endParaRPr lang="en-IN" altLang="en-US"/>
          </a:p>
        </p:txBody>
      </p:sp>
      <p:sp>
        <p:nvSpPr>
          <p:cNvPr id="8" name="Oval 4"/>
          <p:cNvSpPr>
            <a:spLocks noChangeArrowheads="1"/>
          </p:cNvSpPr>
          <p:nvPr/>
        </p:nvSpPr>
        <p:spPr bwMode="auto">
          <a:xfrm>
            <a:off x="4870450" y="5711190"/>
            <a:ext cx="457200" cy="457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</a:ln>
        </p:spPr>
        <p:txBody>
          <a:bodyPr wrap="none" anchor="ctr"/>
          <a:p>
            <a:pPr algn="ctr"/>
            <a:endParaRPr lang="en-US" baseline="-25000"/>
          </a:p>
        </p:txBody>
      </p:sp>
      <p:sp>
        <p:nvSpPr>
          <p:cNvPr id="21" name="Oval 4"/>
          <p:cNvSpPr>
            <a:spLocks noChangeArrowheads="1"/>
          </p:cNvSpPr>
          <p:nvPr/>
        </p:nvSpPr>
        <p:spPr bwMode="auto">
          <a:xfrm>
            <a:off x="6985635" y="5006340"/>
            <a:ext cx="457200" cy="457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</a:ln>
        </p:spPr>
        <p:txBody>
          <a:bodyPr wrap="none" anchor="ctr"/>
          <a:p>
            <a:pPr algn="ctr"/>
            <a:endParaRPr lang="en-IN" altLang="en-US"/>
          </a:p>
        </p:txBody>
      </p:sp>
      <p:sp>
        <p:nvSpPr>
          <p:cNvPr id="22" name="Oval 4"/>
          <p:cNvSpPr>
            <a:spLocks noChangeArrowheads="1"/>
          </p:cNvSpPr>
          <p:nvPr/>
        </p:nvSpPr>
        <p:spPr bwMode="auto">
          <a:xfrm>
            <a:off x="8811260" y="5006340"/>
            <a:ext cx="457200" cy="457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</a:ln>
        </p:spPr>
        <p:txBody>
          <a:bodyPr wrap="none" anchor="ctr"/>
          <a:p>
            <a:pPr algn="ctr"/>
            <a:endParaRPr lang="en-IN" altLang="en-US"/>
          </a:p>
        </p:txBody>
      </p:sp>
      <p:sp>
        <p:nvSpPr>
          <p:cNvPr id="23" name="Oval 4"/>
          <p:cNvSpPr>
            <a:spLocks noChangeArrowheads="1"/>
          </p:cNvSpPr>
          <p:nvPr/>
        </p:nvSpPr>
        <p:spPr bwMode="auto">
          <a:xfrm>
            <a:off x="11275060" y="5514340"/>
            <a:ext cx="457200" cy="457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</a:ln>
        </p:spPr>
        <p:txBody>
          <a:bodyPr wrap="none" anchor="ctr"/>
          <a:p>
            <a:pPr algn="ctr"/>
            <a:endParaRPr lang="en-IN" altLang="en-US"/>
          </a:p>
        </p:txBody>
      </p:sp>
      <p:sp>
        <p:nvSpPr>
          <p:cNvPr id="24" name="Oval 4"/>
          <p:cNvSpPr>
            <a:spLocks noChangeArrowheads="1"/>
          </p:cNvSpPr>
          <p:nvPr/>
        </p:nvSpPr>
        <p:spPr bwMode="auto">
          <a:xfrm>
            <a:off x="6985635" y="6376035"/>
            <a:ext cx="457200" cy="457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</a:ln>
        </p:spPr>
        <p:txBody>
          <a:bodyPr wrap="none" anchor="ctr"/>
          <a:p>
            <a:pPr algn="ctr"/>
            <a:endParaRPr lang="en-IN" altLang="en-US" baseline="-25000"/>
          </a:p>
        </p:txBody>
      </p:sp>
      <p:sp>
        <p:nvSpPr>
          <p:cNvPr id="25" name="Oval 4"/>
          <p:cNvSpPr>
            <a:spLocks noChangeArrowheads="1"/>
          </p:cNvSpPr>
          <p:nvPr/>
        </p:nvSpPr>
        <p:spPr bwMode="auto">
          <a:xfrm>
            <a:off x="8811260" y="6376035"/>
            <a:ext cx="457200" cy="457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</a:ln>
        </p:spPr>
        <p:txBody>
          <a:bodyPr wrap="none" anchor="ctr"/>
          <a:p>
            <a:pPr algn="ctr"/>
            <a:endParaRPr lang="en-IN" altLang="en-US"/>
          </a:p>
        </p:txBody>
      </p:sp>
      <p:cxnSp>
        <p:nvCxnSpPr>
          <p:cNvPr id="26" name="Straight Arrow Connector 25"/>
          <p:cNvCxnSpPr>
            <a:endCxn id="21" idx="2"/>
          </p:cNvCxnSpPr>
          <p:nvPr/>
        </p:nvCxnSpPr>
        <p:spPr>
          <a:xfrm flipV="1">
            <a:off x="5347335" y="5234940"/>
            <a:ext cx="1650365" cy="610870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21" idx="6"/>
            <a:endCxn id="22" idx="2"/>
          </p:cNvCxnSpPr>
          <p:nvPr/>
        </p:nvCxnSpPr>
        <p:spPr>
          <a:xfrm>
            <a:off x="7454900" y="5234940"/>
            <a:ext cx="1368425" cy="0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20" idx="5"/>
            <a:endCxn id="24" idx="2"/>
          </p:cNvCxnSpPr>
          <p:nvPr/>
        </p:nvCxnSpPr>
        <p:spPr>
          <a:xfrm>
            <a:off x="5146040" y="5974715"/>
            <a:ext cx="1851660" cy="629920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7376160" y="6623685"/>
            <a:ext cx="1501775" cy="0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25" idx="6"/>
          </p:cNvCxnSpPr>
          <p:nvPr/>
        </p:nvCxnSpPr>
        <p:spPr>
          <a:xfrm flipV="1">
            <a:off x="9280525" y="5845810"/>
            <a:ext cx="2007235" cy="758825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ext Box 18"/>
          <p:cNvSpPr txBox="1">
            <a:spLocks noChangeArrowheads="1"/>
          </p:cNvSpPr>
          <p:nvPr/>
        </p:nvSpPr>
        <p:spPr bwMode="auto">
          <a:xfrm>
            <a:off x="10007600" y="4932363"/>
            <a:ext cx="283210" cy="3683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p>
            <a:pPr algn="l"/>
            <a:r>
              <a:rPr lang="en-US" dirty="0" smtClean="0">
                <a:sym typeface="Symbol" panose="05050102010706020507" pitchFamily="28" charset="2"/>
              </a:rPr>
              <a:t></a:t>
            </a:r>
            <a:endParaRPr lang="en-IN" altLang="en-US"/>
          </a:p>
        </p:txBody>
      </p:sp>
      <p:sp>
        <p:nvSpPr>
          <p:cNvPr id="34" name="Text Box 18"/>
          <p:cNvSpPr txBox="1">
            <a:spLocks noChangeArrowheads="1"/>
          </p:cNvSpPr>
          <p:nvPr/>
        </p:nvSpPr>
        <p:spPr bwMode="auto">
          <a:xfrm>
            <a:off x="10246360" y="6255068"/>
            <a:ext cx="283210" cy="3683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p>
            <a:pPr algn="l"/>
            <a:r>
              <a:rPr lang="en-US" dirty="0" smtClean="0">
                <a:sym typeface="Symbol" panose="05050102010706020507" pitchFamily="28" charset="2"/>
              </a:rPr>
              <a:t></a:t>
            </a:r>
            <a:endParaRPr lang="en-IN" altLang="en-US"/>
          </a:p>
        </p:txBody>
      </p:sp>
      <p:sp>
        <p:nvSpPr>
          <p:cNvPr id="40" name="Text Box 18"/>
          <p:cNvSpPr txBox="1">
            <a:spLocks noChangeArrowheads="1"/>
          </p:cNvSpPr>
          <p:nvPr/>
        </p:nvSpPr>
        <p:spPr bwMode="auto">
          <a:xfrm>
            <a:off x="8155940" y="4767263"/>
            <a:ext cx="298450" cy="3683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p>
            <a:pPr algn="l"/>
            <a:r>
              <a:rPr lang="en-IN" altLang="en-US"/>
              <a:t>0</a:t>
            </a:r>
            <a:endParaRPr lang="en-IN" altLang="en-US"/>
          </a:p>
        </p:txBody>
      </p:sp>
      <p:sp>
        <p:nvSpPr>
          <p:cNvPr id="48" name="Text Box 18"/>
          <p:cNvSpPr txBox="1">
            <a:spLocks noChangeArrowheads="1"/>
          </p:cNvSpPr>
          <p:nvPr/>
        </p:nvSpPr>
        <p:spPr bwMode="auto">
          <a:xfrm>
            <a:off x="5499100" y="6365558"/>
            <a:ext cx="283210" cy="3683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p>
            <a:pPr algn="l"/>
            <a:r>
              <a:rPr lang="en-US" dirty="0" smtClean="0">
                <a:sym typeface="Symbol" panose="05050102010706020507" pitchFamily="28" charset="2"/>
              </a:rPr>
              <a:t></a:t>
            </a:r>
            <a:endParaRPr lang="en-IN" altLang="en-US"/>
          </a:p>
        </p:txBody>
      </p:sp>
      <p:sp>
        <p:nvSpPr>
          <p:cNvPr id="49" name="Text Box 18"/>
          <p:cNvSpPr txBox="1">
            <a:spLocks noChangeArrowheads="1"/>
          </p:cNvSpPr>
          <p:nvPr/>
        </p:nvSpPr>
        <p:spPr bwMode="auto">
          <a:xfrm>
            <a:off x="5782310" y="5135563"/>
            <a:ext cx="283210" cy="3683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p>
            <a:pPr algn="l"/>
            <a:r>
              <a:rPr lang="en-US" dirty="0" smtClean="0">
                <a:sym typeface="Symbol" panose="05050102010706020507" pitchFamily="28" charset="2"/>
              </a:rPr>
              <a:t></a:t>
            </a:r>
            <a:endParaRPr lang="en-IN" altLang="en-US"/>
          </a:p>
        </p:txBody>
      </p:sp>
      <p:sp>
        <p:nvSpPr>
          <p:cNvPr id="50" name="Text Box 18"/>
          <p:cNvSpPr txBox="1">
            <a:spLocks noChangeArrowheads="1"/>
          </p:cNvSpPr>
          <p:nvPr/>
        </p:nvSpPr>
        <p:spPr bwMode="auto">
          <a:xfrm>
            <a:off x="8155305" y="6623368"/>
            <a:ext cx="298450" cy="3683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p>
            <a:pPr algn="l"/>
            <a:r>
              <a:rPr lang="en-IN" altLang="en-US"/>
              <a:t>1</a:t>
            </a:r>
            <a:endParaRPr lang="en-IN" altLang="en-US"/>
          </a:p>
        </p:txBody>
      </p:sp>
      <p:cxnSp>
        <p:nvCxnSpPr>
          <p:cNvPr id="51" name="Straight Arrow Connector 50"/>
          <p:cNvCxnSpPr>
            <a:stCxn id="22" idx="6"/>
            <a:endCxn id="23" idx="1"/>
          </p:cNvCxnSpPr>
          <p:nvPr/>
        </p:nvCxnSpPr>
        <p:spPr>
          <a:xfrm>
            <a:off x="9268460" y="5234940"/>
            <a:ext cx="2073275" cy="346075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Oval 4"/>
          <p:cNvSpPr>
            <a:spLocks noChangeArrowheads="1"/>
          </p:cNvSpPr>
          <p:nvPr/>
        </p:nvSpPr>
        <p:spPr bwMode="auto">
          <a:xfrm>
            <a:off x="3705860" y="5741035"/>
            <a:ext cx="457200" cy="457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</a:ln>
        </p:spPr>
        <p:txBody>
          <a:bodyPr wrap="none" anchor="ctr"/>
          <a:p>
            <a:pPr algn="ctr"/>
            <a:endParaRPr lang="en-IN" altLang="en-US"/>
          </a:p>
        </p:txBody>
      </p:sp>
      <p:cxnSp>
        <p:nvCxnSpPr>
          <p:cNvPr id="53" name="Straight Arrow Connector 52"/>
          <p:cNvCxnSpPr/>
          <p:nvPr/>
        </p:nvCxnSpPr>
        <p:spPr>
          <a:xfrm>
            <a:off x="2501265" y="5901055"/>
            <a:ext cx="1137285" cy="0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Oval 53"/>
          <p:cNvSpPr/>
          <p:nvPr/>
        </p:nvSpPr>
        <p:spPr>
          <a:xfrm>
            <a:off x="1987550" y="5717540"/>
            <a:ext cx="403225" cy="3422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5" name="Text Box 18"/>
          <p:cNvSpPr txBox="1">
            <a:spLocks noChangeArrowheads="1"/>
          </p:cNvSpPr>
          <p:nvPr/>
        </p:nvSpPr>
        <p:spPr bwMode="auto">
          <a:xfrm>
            <a:off x="2920365" y="5348923"/>
            <a:ext cx="298450" cy="3683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p>
            <a:pPr algn="l"/>
            <a:r>
              <a:rPr lang="en-IN" altLang="en-US"/>
              <a:t>1</a:t>
            </a:r>
            <a:endParaRPr lang="en-IN" altLang="en-US"/>
          </a:p>
        </p:txBody>
      </p:sp>
      <p:cxnSp>
        <p:nvCxnSpPr>
          <p:cNvPr id="56" name="Straight Arrow Connector 55"/>
          <p:cNvCxnSpPr>
            <a:stCxn id="52" idx="6"/>
            <a:endCxn id="8" idx="2"/>
          </p:cNvCxnSpPr>
          <p:nvPr/>
        </p:nvCxnSpPr>
        <p:spPr>
          <a:xfrm flipV="1">
            <a:off x="4163060" y="5939790"/>
            <a:ext cx="707390" cy="29845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Text Box 18"/>
          <p:cNvSpPr txBox="1">
            <a:spLocks noChangeArrowheads="1"/>
          </p:cNvSpPr>
          <p:nvPr/>
        </p:nvSpPr>
        <p:spPr bwMode="auto">
          <a:xfrm>
            <a:off x="4364990" y="5455603"/>
            <a:ext cx="283210" cy="3683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p>
            <a:pPr algn="l"/>
            <a:r>
              <a:rPr lang="en-US" dirty="0" smtClean="0">
                <a:sym typeface="Symbol" panose="05050102010706020507" pitchFamily="28" charset="2"/>
              </a:rPr>
              <a:t></a:t>
            </a:r>
            <a:endParaRPr lang="en-IN" altLang="en-US"/>
          </a:p>
        </p:txBody>
      </p:sp>
      <p:cxnSp>
        <p:nvCxnSpPr>
          <p:cNvPr id="58" name="Curved Connector 57"/>
          <p:cNvCxnSpPr>
            <a:stCxn id="14" idx="5"/>
            <a:endCxn id="54" idx="1"/>
          </p:cNvCxnSpPr>
          <p:nvPr/>
        </p:nvCxnSpPr>
        <p:spPr>
          <a:xfrm rot="5400000">
            <a:off x="5133975" y="-183515"/>
            <a:ext cx="2863850" cy="9038590"/>
          </a:xfrm>
          <a:prstGeom prst="curvedConnector3">
            <a:avLst>
              <a:gd name="adj1" fmla="val 59822"/>
            </a:avLst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Oval 4"/>
          <p:cNvSpPr>
            <a:spLocks noChangeArrowheads="1"/>
          </p:cNvSpPr>
          <p:nvPr/>
        </p:nvSpPr>
        <p:spPr bwMode="auto">
          <a:xfrm>
            <a:off x="11341735" y="5567680"/>
            <a:ext cx="329565" cy="33337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</a:ln>
        </p:spPr>
        <p:txBody>
          <a:bodyPr wrap="none" anchor="ctr"/>
          <a:p>
            <a:pPr algn="ctr"/>
            <a:endParaRPr lang="en-IN" altLang="en-US"/>
          </a:p>
        </p:txBody>
      </p:sp>
      <p:cxnSp>
        <p:nvCxnSpPr>
          <p:cNvPr id="60" name="Straight Arrow Connector 59"/>
          <p:cNvCxnSpPr/>
          <p:nvPr/>
        </p:nvCxnSpPr>
        <p:spPr>
          <a:xfrm flipV="1">
            <a:off x="111760" y="2903855"/>
            <a:ext cx="584835" cy="53340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Text Box 60"/>
          <p:cNvSpPr txBox="1"/>
          <p:nvPr/>
        </p:nvSpPr>
        <p:spPr>
          <a:xfrm>
            <a:off x="170815" y="2400935"/>
            <a:ext cx="7283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US"/>
              <a:t>start</a:t>
            </a:r>
            <a:endParaRPr lang="en-IN" alt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51280" y="251460"/>
            <a:ext cx="10390505" cy="581025"/>
          </a:xfrm>
        </p:spPr>
        <p:txBody>
          <a:bodyPr>
            <a:normAutofit fontScale="90000"/>
          </a:bodyPr>
          <a:p>
            <a:r>
              <a:rPr lang="en-IN" altLang="en-US"/>
              <a:t>Applications of regular expressions</a:t>
            </a:r>
            <a:endParaRPr lang="en-IN" altLang="en-US"/>
          </a:p>
        </p:txBody>
      </p:sp>
      <p:sp>
        <p:nvSpPr>
          <p:cNvPr id="4" name="Text Box 3"/>
          <p:cNvSpPr txBox="1"/>
          <p:nvPr/>
        </p:nvSpPr>
        <p:spPr>
          <a:xfrm>
            <a:off x="1246505" y="1270000"/>
            <a:ext cx="689737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altLang="en-US"/>
              <a:t>Regular expressions in unix</a:t>
            </a:r>
            <a:endParaRPr lang="en-I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altLang="en-US"/>
              <a:t>lexical analysis</a:t>
            </a:r>
            <a:endParaRPr lang="en-I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altLang="en-US"/>
              <a:t>finding patterns in text</a:t>
            </a:r>
            <a:endParaRPr lang="en-IN" alt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97965" y="312420"/>
            <a:ext cx="10390505" cy="471170"/>
          </a:xfrm>
        </p:spPr>
        <p:txBody>
          <a:bodyPr>
            <a:normAutofit fontScale="90000"/>
          </a:bodyPr>
          <a:p>
            <a:r>
              <a:rPr lang="en-IN" altLang="en-US"/>
              <a:t>Properties of regular languages</a:t>
            </a:r>
            <a:endParaRPr lang="en-IN" altLang="en-US"/>
          </a:p>
        </p:txBody>
      </p:sp>
      <p:sp>
        <p:nvSpPr>
          <p:cNvPr id="4" name="Text Box 3"/>
          <p:cNvSpPr txBox="1"/>
          <p:nvPr/>
        </p:nvSpPr>
        <p:spPr>
          <a:xfrm>
            <a:off x="1002030" y="1209040"/>
            <a:ext cx="8816975" cy="42462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US"/>
              <a:t>Pigeon hole principle:</a:t>
            </a:r>
            <a:r>
              <a:rPr lang="en-US"/>
              <a:t> If n+ 1 objects are put into n boxes, then at least one box contains</a:t>
            </a:r>
            <a:endParaRPr lang="en-US"/>
          </a:p>
          <a:p>
            <a:r>
              <a:rPr lang="en-US"/>
              <a:t>two or more objects.</a:t>
            </a:r>
            <a:endParaRPr lang="en-US"/>
          </a:p>
          <a:p>
            <a:endParaRPr lang="en-US"/>
          </a:p>
          <a:p>
            <a:r>
              <a:rPr lang="en-US">
                <a:sym typeface="+mn-ea"/>
              </a:rPr>
              <a:t>Theorem</a:t>
            </a:r>
            <a:r>
              <a:rPr lang="en-IN" altLang="en-US">
                <a:sym typeface="+mn-ea"/>
              </a:rPr>
              <a:t>: Pumping Lemma</a:t>
            </a:r>
            <a:endParaRPr lang="en-US"/>
          </a:p>
          <a:p>
            <a:r>
              <a:rPr lang="en-US"/>
              <a:t>Let L be a regular  language.Then there exists a constant ‘n’ (which depends on L)such  t hat  for  every  string  w  in  L such that|w|≥n,we can break  w </a:t>
            </a:r>
            <a:r>
              <a:rPr lang="en-IN" altLang="en-US"/>
              <a:t>i</a:t>
            </a:r>
            <a:r>
              <a:rPr lang="en-US"/>
              <a:t>nto three strings, w=</a:t>
            </a:r>
            <a:r>
              <a:rPr lang="en-US">
                <a:sym typeface="+mn-ea"/>
              </a:rPr>
              <a:t> xy</a:t>
            </a:r>
            <a:r>
              <a:rPr lang="en-US" baseline="30000">
                <a:sym typeface="+mn-ea"/>
              </a:rPr>
              <a:t>k</a:t>
            </a:r>
            <a:r>
              <a:rPr lang="en-US">
                <a:sym typeface="+mn-ea"/>
              </a:rPr>
              <a:t>z </a:t>
            </a:r>
            <a:r>
              <a:rPr lang="en-US"/>
              <a:t>, such that: </a:t>
            </a:r>
            <a:endParaRPr lang="en-US"/>
          </a:p>
          <a:p>
            <a:r>
              <a:rPr lang="en-US"/>
              <a:t>1.|y| &gt; 0</a:t>
            </a:r>
            <a:endParaRPr lang="en-US"/>
          </a:p>
          <a:p>
            <a:r>
              <a:rPr lang="en-US"/>
              <a:t>2.|xy|≤ n</a:t>
            </a:r>
            <a:endParaRPr lang="en-US"/>
          </a:p>
          <a:p>
            <a:r>
              <a:rPr lang="en-US"/>
              <a:t>3. For all k ≥ 0, the string xy</a:t>
            </a:r>
            <a:r>
              <a:rPr lang="en-US" baseline="30000"/>
              <a:t>k</a:t>
            </a:r>
            <a:r>
              <a:rPr lang="en-US"/>
              <a:t>z is also in L.</a:t>
            </a:r>
            <a:endParaRPr lang="en-US"/>
          </a:p>
          <a:p>
            <a:r>
              <a:rPr lang="en-IN" altLang="en-US"/>
              <a:t>Proof:</a:t>
            </a:r>
            <a:endParaRPr lang="en-IN" altLang="en-US"/>
          </a:p>
          <a:p>
            <a:endParaRPr lang="en-IN" altLang="en-US"/>
          </a:p>
          <a:p>
            <a:r>
              <a:rPr lang="en-US"/>
              <a:t>Let L be regular defined by an FA having ‘n’ states.Let w= a1,a2,a3----an and is in L.    </a:t>
            </a:r>
            <a:endParaRPr lang="en-US"/>
          </a:p>
          <a:p>
            <a:r>
              <a:rPr lang="en-US"/>
              <a:t>     |w|= n ≥ n.Let the start state be P1.Let w= xyz where x= a</a:t>
            </a:r>
            <a:r>
              <a:rPr lang="en-US" baseline="-25000"/>
              <a:t>1</a:t>
            </a:r>
            <a:r>
              <a:rPr lang="en-US"/>
              <a:t>,a</a:t>
            </a:r>
            <a:r>
              <a:rPr lang="en-US" baseline="-25000"/>
              <a:t>2</a:t>
            </a:r>
            <a:r>
              <a:rPr lang="en-US"/>
              <a:t>,a</a:t>
            </a:r>
            <a:r>
              <a:rPr lang="en-US" baseline="-25000"/>
              <a:t>3</a:t>
            </a:r>
            <a:r>
              <a:rPr lang="en-US"/>
              <a:t>-----a</a:t>
            </a:r>
            <a:r>
              <a:rPr lang="en-US" baseline="-25000"/>
              <a:t>n-1</a:t>
            </a:r>
            <a:r>
              <a:rPr lang="en-US"/>
              <a:t>, y=a</a:t>
            </a:r>
            <a:r>
              <a:rPr lang="en-US" baseline="30000"/>
              <a:t>n</a:t>
            </a:r>
            <a:r>
              <a:rPr lang="en-US"/>
              <a:t> and z = </a:t>
            </a:r>
            <a:r>
              <a:rPr lang="en-US" dirty="0" smtClean="0">
                <a:sym typeface="Symbol" panose="05050102010706020507" pitchFamily="28" charset="2"/>
              </a:rPr>
              <a:t></a:t>
            </a:r>
            <a:endParaRPr lang="en-US"/>
          </a:p>
          <a:p>
            <a:endParaRPr 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79755"/>
          </a:xfrm>
        </p:spPr>
        <p:txBody>
          <a:bodyPr>
            <a:normAutofit fontScale="90000"/>
          </a:bodyPr>
          <a:p>
            <a:r>
              <a:rPr lang="en-IN" altLang="en-US"/>
              <a:t>Pumping Lemma</a:t>
            </a:r>
            <a:endParaRPr lang="en-IN" altLang="en-US"/>
          </a:p>
        </p:txBody>
      </p:sp>
      <p:graphicFrame>
        <p:nvGraphicFramePr>
          <p:cNvPr id="4" name="Content Placeholder 3"/>
          <p:cNvGraphicFramePr/>
          <p:nvPr>
            <p:ph idx="1"/>
          </p:nvPr>
        </p:nvGraphicFramePr>
        <p:xfrm>
          <a:off x="978535" y="1031240"/>
          <a:ext cx="10454005" cy="54883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1" imgW="7581900" imgH="5928360" progId="Paint.Picture">
                  <p:embed/>
                </p:oleObj>
              </mc:Choice>
              <mc:Fallback>
                <p:oleObj name="" r:id="rId1" imgW="7581900" imgH="5928360" progId="Paint.Picture">
                  <p:embed/>
                  <p:pic>
                    <p:nvPicPr>
                      <p:cNvPr id="0" name="Picture 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978535" y="1031240"/>
                        <a:ext cx="10454005" cy="54883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5375" y="272415"/>
            <a:ext cx="9791700" cy="710565"/>
          </a:xfrm>
        </p:spPr>
        <p:txBody>
          <a:bodyPr>
            <a:normAutofit fontScale="60000"/>
          </a:bodyPr>
          <a:p>
            <a:pPr marL="0" indent="0">
              <a:buNone/>
            </a:pPr>
            <a:r>
              <a:rPr lang="en-IN" altLang="en-US"/>
              <a:t>Example: Prove that L={w|w </a:t>
            </a:r>
            <a:r>
              <a:rPr lang="en-IN" altLang="en-US">
                <a:latin typeface="Times New Roman" panose="02020603050405020304" charset="0"/>
                <a:cs typeface="Times New Roman" panose="02020603050405020304" charset="0"/>
              </a:rPr>
              <a:t>ε</a:t>
            </a:r>
            <a:r>
              <a:rPr lang="en-IN" altLang="en-US"/>
              <a:t> a</a:t>
            </a:r>
            <a:r>
              <a:rPr lang="en-IN" altLang="en-US" baseline="30000"/>
              <a:t>n</a:t>
            </a:r>
            <a:r>
              <a:rPr lang="en-IN" altLang="en-US"/>
              <a:t>b</a:t>
            </a:r>
            <a:r>
              <a:rPr lang="en-IN" altLang="en-US" baseline="30000"/>
              <a:t>n</a:t>
            </a:r>
            <a:r>
              <a:rPr lang="en-IN" altLang="en-US"/>
              <a:t>|n&gt;=0} is not regular </a:t>
            </a:r>
            <a:endParaRPr lang="en-IN" altLang="en-US"/>
          </a:p>
          <a:p>
            <a:pPr marL="0" indent="0">
              <a:buNone/>
            </a:pPr>
            <a:r>
              <a:rPr lang="en-IN" altLang="en-US"/>
              <a:t>Solution:</a:t>
            </a:r>
            <a:endParaRPr lang="en-IN" altLang="en-US"/>
          </a:p>
          <a:p>
            <a:pPr marL="0" indent="0">
              <a:buNone/>
            </a:pPr>
            <a:endParaRPr lang="en-IN" altLang="en-US"/>
          </a:p>
        </p:txBody>
      </p:sp>
      <p:graphicFrame>
        <p:nvGraphicFramePr>
          <p:cNvPr id="4" name="Content Placeholder 3"/>
          <p:cNvGraphicFramePr/>
          <p:nvPr>
            <p:ph sz="half" idx="2"/>
          </p:nvPr>
        </p:nvGraphicFramePr>
        <p:xfrm>
          <a:off x="1636395" y="1117600"/>
          <a:ext cx="9705340" cy="53994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1" imgW="9060180" imgH="5676900" progId="Paint.Picture">
                  <p:embed/>
                </p:oleObj>
              </mc:Choice>
              <mc:Fallback>
                <p:oleObj name="" r:id="rId1" imgW="9060180" imgH="5676900" progId="Paint.Picture">
                  <p:embed/>
                  <p:pic>
                    <p:nvPicPr>
                      <p:cNvPr id="0" name="Picture 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636395" y="1117600"/>
                        <a:ext cx="9705340" cy="53994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36575"/>
          </a:xfrm>
        </p:spPr>
        <p:txBody>
          <a:bodyPr>
            <a:normAutofit fontScale="90000"/>
          </a:bodyPr>
          <a:p>
            <a:r>
              <a:rPr lang="en-IN" altLang="en-US"/>
              <a:t>Equivalence and Minimization of Automata</a:t>
            </a:r>
            <a:endParaRPr lang="en-I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9657080" cy="4351655"/>
          </a:xfrm>
        </p:spPr>
        <p:txBody>
          <a:bodyPr/>
          <a:p>
            <a:r>
              <a:rPr lang="en-IN" altLang="en-US"/>
              <a:t>Table Filling algorithm</a:t>
            </a:r>
            <a:endParaRPr lang="en-IN" altLang="en-US"/>
          </a:p>
          <a:p>
            <a:r>
              <a:rPr lang="en-IN" altLang="en-US"/>
              <a:t>It is a recursive discovery of distingushable pairs in a DFA </a:t>
            </a:r>
            <a:endParaRPr lang="en-IN" altLang="en-US"/>
          </a:p>
          <a:p>
            <a:pPr marL="0" indent="0">
              <a:buNone/>
            </a:pPr>
            <a:r>
              <a:rPr lang="en-IN" altLang="en-US"/>
              <a:t>A=(Q, </a:t>
            </a:r>
            <a:r>
              <a:rPr lang="en-US" smtClean="0">
                <a:sym typeface="+mn-ea"/>
              </a:rPr>
              <a:t>∑ </a:t>
            </a:r>
            <a:r>
              <a:rPr lang="en-IN" altLang="en-US" smtClean="0">
                <a:sym typeface="+mn-ea"/>
              </a:rPr>
              <a:t>, </a:t>
            </a:r>
            <a:r>
              <a:rPr lang="en-US" dirty="0" smtClean="0">
                <a:sym typeface="+mn-ea"/>
              </a:rPr>
              <a:t>δ</a:t>
            </a:r>
            <a:r>
              <a:rPr lang="en-IN" altLang="en-US" dirty="0" smtClean="0">
                <a:sym typeface="+mn-ea"/>
              </a:rPr>
              <a:t>, q</a:t>
            </a:r>
            <a:r>
              <a:rPr lang="en-IN" altLang="en-US" baseline="-25000" dirty="0" smtClean="0">
                <a:sym typeface="+mn-ea"/>
              </a:rPr>
              <a:t>0</a:t>
            </a:r>
            <a:r>
              <a:rPr lang="en-IN" altLang="en-US" dirty="0" smtClean="0">
                <a:sym typeface="+mn-ea"/>
              </a:rPr>
              <a:t>, F)</a:t>
            </a:r>
            <a:endParaRPr lang="en-US" dirty="0" smtClean="0">
              <a:solidFill>
                <a:schemeClr val="tx1"/>
              </a:solidFill>
              <a:sym typeface="+mn-ea"/>
            </a:endParaRPr>
          </a:p>
          <a:p>
            <a:pPr marL="0" indent="0">
              <a:buNone/>
            </a:pPr>
            <a:endParaRPr lang="en-IN" altLang="en-US" smtClean="0">
              <a:sym typeface="+mn-ea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49605"/>
          </a:xfrm>
        </p:spPr>
        <p:txBody>
          <a:bodyPr>
            <a:normAutofit fontScale="90000"/>
          </a:bodyPr>
          <a:p>
            <a:r>
              <a:rPr lang="en-IN" altLang="en-US"/>
              <a:t>Minimize the following DFA</a:t>
            </a:r>
            <a:endParaRPr lang="en-IN" altLang="en-US"/>
          </a:p>
        </p:txBody>
      </p:sp>
      <p:sp>
        <p:nvSpPr>
          <p:cNvPr id="47108" name="Oval 4"/>
          <p:cNvSpPr>
            <a:spLocks noChangeArrowheads="1"/>
          </p:cNvSpPr>
          <p:nvPr/>
        </p:nvSpPr>
        <p:spPr bwMode="auto">
          <a:xfrm>
            <a:off x="2526030" y="28194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</a:ln>
        </p:spPr>
        <p:txBody>
          <a:bodyPr wrap="none" anchor="ctr"/>
          <a:p>
            <a:pPr algn="ctr"/>
            <a:r>
              <a:rPr lang="en-US" sz="1800"/>
              <a:t>A</a:t>
            </a:r>
            <a:endParaRPr lang="en-US" sz="1800"/>
          </a:p>
        </p:txBody>
      </p:sp>
      <p:sp>
        <p:nvSpPr>
          <p:cNvPr id="47109" name="Line 6"/>
          <p:cNvSpPr>
            <a:spLocks noChangeShapeType="1"/>
          </p:cNvSpPr>
          <p:nvPr/>
        </p:nvSpPr>
        <p:spPr bwMode="auto">
          <a:xfrm>
            <a:off x="2145030" y="2971800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</p:spPr>
        <p:txBody>
          <a:bodyPr wrap="none" anchor="ctr"/>
          <a:p>
            <a:endParaRPr lang="en-US"/>
          </a:p>
        </p:txBody>
      </p:sp>
      <p:sp>
        <p:nvSpPr>
          <p:cNvPr id="47110" name="Oval 7"/>
          <p:cNvSpPr>
            <a:spLocks noChangeArrowheads="1"/>
          </p:cNvSpPr>
          <p:nvPr/>
        </p:nvSpPr>
        <p:spPr bwMode="auto">
          <a:xfrm>
            <a:off x="3288030" y="28194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</a:ln>
        </p:spPr>
        <p:txBody>
          <a:bodyPr wrap="none" anchor="ctr"/>
          <a:p>
            <a:pPr algn="ctr"/>
            <a:r>
              <a:rPr lang="en-IN" altLang="en-US" sz="1800"/>
              <a:t>B</a:t>
            </a:r>
            <a:endParaRPr lang="en-IN" altLang="en-US" sz="1800"/>
          </a:p>
        </p:txBody>
      </p:sp>
      <p:sp>
        <p:nvSpPr>
          <p:cNvPr id="47111" name="Line 8"/>
          <p:cNvSpPr>
            <a:spLocks noChangeShapeType="1"/>
          </p:cNvSpPr>
          <p:nvPr/>
        </p:nvSpPr>
        <p:spPr bwMode="auto">
          <a:xfrm>
            <a:off x="2830830" y="2971800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</p:spPr>
        <p:txBody>
          <a:bodyPr wrap="none" anchor="ctr"/>
          <a:p>
            <a:endParaRPr lang="en-US"/>
          </a:p>
        </p:txBody>
      </p:sp>
      <p:sp>
        <p:nvSpPr>
          <p:cNvPr id="47112" name="Oval 9"/>
          <p:cNvSpPr>
            <a:spLocks noChangeArrowheads="1"/>
          </p:cNvSpPr>
          <p:nvPr/>
        </p:nvSpPr>
        <p:spPr bwMode="auto">
          <a:xfrm>
            <a:off x="4126230" y="28194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</a:ln>
        </p:spPr>
        <p:txBody>
          <a:bodyPr wrap="none" anchor="ctr"/>
          <a:p>
            <a:pPr algn="ctr"/>
            <a:r>
              <a:rPr lang="en-IN" altLang="en-US" sz="1800"/>
              <a:t>C</a:t>
            </a:r>
            <a:endParaRPr lang="en-IN" altLang="en-US" sz="1800"/>
          </a:p>
        </p:txBody>
      </p:sp>
      <p:sp>
        <p:nvSpPr>
          <p:cNvPr id="47113" name="Line 10"/>
          <p:cNvSpPr>
            <a:spLocks noChangeShapeType="1"/>
          </p:cNvSpPr>
          <p:nvPr/>
        </p:nvSpPr>
        <p:spPr bwMode="auto">
          <a:xfrm>
            <a:off x="3592830" y="2971800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</p:spPr>
        <p:txBody>
          <a:bodyPr wrap="none" anchor="ctr"/>
          <a:p>
            <a:endParaRPr lang="en-US"/>
          </a:p>
        </p:txBody>
      </p:sp>
      <p:sp>
        <p:nvSpPr>
          <p:cNvPr id="47114" name="Oval 11"/>
          <p:cNvSpPr>
            <a:spLocks noChangeArrowheads="1"/>
          </p:cNvSpPr>
          <p:nvPr/>
        </p:nvSpPr>
        <p:spPr bwMode="auto">
          <a:xfrm>
            <a:off x="4050030" y="2743200"/>
            <a:ext cx="457200" cy="457200"/>
          </a:xfrm>
          <a:prstGeom prst="ellipse">
            <a:avLst/>
          </a:prstGeom>
          <a:solidFill>
            <a:schemeClr val="accent1">
              <a:alpha val="1176"/>
            </a:schemeClr>
          </a:solidFill>
          <a:ln w="9525">
            <a:solidFill>
              <a:schemeClr val="tx1"/>
            </a:solidFill>
            <a:round/>
          </a:ln>
        </p:spPr>
        <p:txBody>
          <a:bodyPr wrap="none" anchor="ctr"/>
          <a:p>
            <a:endParaRPr lang="en-IN" altLang="en-US"/>
          </a:p>
        </p:txBody>
      </p:sp>
      <p:sp>
        <p:nvSpPr>
          <p:cNvPr id="47115" name="Oval 12"/>
          <p:cNvSpPr>
            <a:spLocks noChangeArrowheads="1"/>
          </p:cNvSpPr>
          <p:nvPr/>
        </p:nvSpPr>
        <p:spPr bwMode="auto">
          <a:xfrm>
            <a:off x="4964430" y="28194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</a:ln>
        </p:spPr>
        <p:txBody>
          <a:bodyPr wrap="none" anchor="ctr"/>
          <a:p>
            <a:pPr algn="ctr"/>
            <a:r>
              <a:rPr lang="en-IN" altLang="en-US" sz="1800"/>
              <a:t>D</a:t>
            </a:r>
            <a:endParaRPr lang="en-IN" altLang="en-US" sz="1800"/>
          </a:p>
        </p:txBody>
      </p:sp>
      <p:sp>
        <p:nvSpPr>
          <p:cNvPr id="47116" name="Line 13"/>
          <p:cNvSpPr>
            <a:spLocks noChangeShapeType="1"/>
          </p:cNvSpPr>
          <p:nvPr/>
        </p:nvSpPr>
        <p:spPr bwMode="auto">
          <a:xfrm flipH="1">
            <a:off x="4507230" y="2971800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</p:spPr>
        <p:txBody>
          <a:bodyPr wrap="none" anchor="ctr"/>
          <a:p>
            <a:endParaRPr lang="en-US"/>
          </a:p>
        </p:txBody>
      </p:sp>
      <p:sp>
        <p:nvSpPr>
          <p:cNvPr id="47117" name="Oval 14"/>
          <p:cNvSpPr>
            <a:spLocks noChangeArrowheads="1"/>
          </p:cNvSpPr>
          <p:nvPr/>
        </p:nvSpPr>
        <p:spPr bwMode="auto">
          <a:xfrm>
            <a:off x="2526030" y="36576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</a:ln>
        </p:spPr>
        <p:txBody>
          <a:bodyPr wrap="none" anchor="ctr"/>
          <a:p>
            <a:pPr algn="ctr"/>
            <a:r>
              <a:rPr lang="en-IN" altLang="en-US" sz="1800"/>
              <a:t>E</a:t>
            </a:r>
            <a:endParaRPr lang="en-IN" altLang="en-US" sz="1800"/>
          </a:p>
        </p:txBody>
      </p:sp>
      <p:sp>
        <p:nvSpPr>
          <p:cNvPr id="47118" name="Oval 15"/>
          <p:cNvSpPr>
            <a:spLocks noChangeArrowheads="1"/>
          </p:cNvSpPr>
          <p:nvPr/>
        </p:nvSpPr>
        <p:spPr bwMode="auto">
          <a:xfrm>
            <a:off x="3288030" y="36576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</a:ln>
        </p:spPr>
        <p:txBody>
          <a:bodyPr wrap="none" anchor="ctr"/>
          <a:p>
            <a:pPr algn="ctr"/>
            <a:r>
              <a:rPr lang="en-IN" altLang="en-US" sz="1800"/>
              <a:t>F</a:t>
            </a:r>
            <a:endParaRPr lang="en-IN" altLang="en-US" sz="1800"/>
          </a:p>
        </p:txBody>
      </p:sp>
      <p:sp>
        <p:nvSpPr>
          <p:cNvPr id="47119" name="Line 16"/>
          <p:cNvSpPr>
            <a:spLocks noChangeShapeType="1"/>
          </p:cNvSpPr>
          <p:nvPr/>
        </p:nvSpPr>
        <p:spPr bwMode="auto">
          <a:xfrm>
            <a:off x="2830830" y="3810000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</p:spPr>
        <p:txBody>
          <a:bodyPr wrap="none" anchor="ctr"/>
          <a:p>
            <a:endParaRPr lang="en-US"/>
          </a:p>
        </p:txBody>
      </p:sp>
      <p:sp>
        <p:nvSpPr>
          <p:cNvPr id="47120" name="Oval 17"/>
          <p:cNvSpPr>
            <a:spLocks noChangeArrowheads="1"/>
          </p:cNvSpPr>
          <p:nvPr/>
        </p:nvSpPr>
        <p:spPr bwMode="auto">
          <a:xfrm>
            <a:off x="4126230" y="36576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</a:ln>
        </p:spPr>
        <p:txBody>
          <a:bodyPr wrap="none" anchor="ctr"/>
          <a:p>
            <a:pPr algn="ctr"/>
            <a:r>
              <a:rPr lang="en-IN" altLang="en-US" sz="1800"/>
              <a:t>G</a:t>
            </a:r>
            <a:endParaRPr lang="en-IN" altLang="en-US" sz="1800"/>
          </a:p>
        </p:txBody>
      </p:sp>
      <p:sp>
        <p:nvSpPr>
          <p:cNvPr id="47121" name="Line 18"/>
          <p:cNvSpPr>
            <a:spLocks noChangeShapeType="1"/>
          </p:cNvSpPr>
          <p:nvPr/>
        </p:nvSpPr>
        <p:spPr bwMode="auto">
          <a:xfrm>
            <a:off x="3592830" y="3810000"/>
            <a:ext cx="533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</p:spPr>
        <p:txBody>
          <a:bodyPr wrap="none" anchor="ctr"/>
          <a:p>
            <a:endParaRPr lang="en-US"/>
          </a:p>
        </p:txBody>
      </p:sp>
      <p:sp>
        <p:nvSpPr>
          <p:cNvPr id="47122" name="Oval 20"/>
          <p:cNvSpPr>
            <a:spLocks noChangeArrowheads="1"/>
          </p:cNvSpPr>
          <p:nvPr/>
        </p:nvSpPr>
        <p:spPr bwMode="auto">
          <a:xfrm>
            <a:off x="4964430" y="36576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</a:ln>
        </p:spPr>
        <p:txBody>
          <a:bodyPr wrap="none" anchor="ctr"/>
          <a:p>
            <a:pPr algn="ctr"/>
            <a:r>
              <a:rPr lang="en-US" sz="1800"/>
              <a:t>H</a:t>
            </a:r>
            <a:endParaRPr lang="en-US" sz="1800"/>
          </a:p>
        </p:txBody>
      </p:sp>
      <p:sp>
        <p:nvSpPr>
          <p:cNvPr id="47123" name="Line 21"/>
          <p:cNvSpPr>
            <a:spLocks noChangeShapeType="1"/>
          </p:cNvSpPr>
          <p:nvPr/>
        </p:nvSpPr>
        <p:spPr bwMode="auto">
          <a:xfrm flipH="1">
            <a:off x="4431030" y="3810000"/>
            <a:ext cx="533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</p:spPr>
        <p:txBody>
          <a:bodyPr wrap="none" anchor="ctr"/>
          <a:p>
            <a:endParaRPr lang="en-US"/>
          </a:p>
        </p:txBody>
      </p:sp>
      <p:sp>
        <p:nvSpPr>
          <p:cNvPr id="47124" name="Line 22"/>
          <p:cNvSpPr>
            <a:spLocks noChangeShapeType="1"/>
          </p:cNvSpPr>
          <p:nvPr/>
        </p:nvSpPr>
        <p:spPr bwMode="auto">
          <a:xfrm>
            <a:off x="2754630" y="3124200"/>
            <a:ext cx="6096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</p:spPr>
        <p:txBody>
          <a:bodyPr wrap="none" anchor="ctr"/>
          <a:p>
            <a:endParaRPr lang="en-US"/>
          </a:p>
        </p:txBody>
      </p:sp>
      <p:sp>
        <p:nvSpPr>
          <p:cNvPr id="47125" name="Line 23"/>
          <p:cNvSpPr>
            <a:spLocks noChangeShapeType="1"/>
          </p:cNvSpPr>
          <p:nvPr/>
        </p:nvSpPr>
        <p:spPr bwMode="auto">
          <a:xfrm flipV="1">
            <a:off x="3516630" y="3124200"/>
            <a:ext cx="6096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</p:spPr>
        <p:txBody>
          <a:bodyPr wrap="none" anchor="ctr"/>
          <a:p>
            <a:endParaRPr lang="en-US"/>
          </a:p>
        </p:txBody>
      </p:sp>
      <p:sp>
        <p:nvSpPr>
          <p:cNvPr id="47126" name="Line 24"/>
          <p:cNvSpPr>
            <a:spLocks noChangeShapeType="1"/>
          </p:cNvSpPr>
          <p:nvPr/>
        </p:nvSpPr>
        <p:spPr bwMode="auto">
          <a:xfrm>
            <a:off x="3516630" y="3124200"/>
            <a:ext cx="6858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</p:spPr>
        <p:txBody>
          <a:bodyPr wrap="none" anchor="ctr"/>
          <a:p>
            <a:endParaRPr lang="en-US"/>
          </a:p>
        </p:txBody>
      </p:sp>
      <p:sp>
        <p:nvSpPr>
          <p:cNvPr id="47127" name="Line 25"/>
          <p:cNvSpPr>
            <a:spLocks noChangeShapeType="1"/>
          </p:cNvSpPr>
          <p:nvPr/>
        </p:nvSpPr>
        <p:spPr bwMode="auto">
          <a:xfrm flipH="1">
            <a:off x="4354830" y="3124200"/>
            <a:ext cx="6858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</p:spPr>
        <p:txBody>
          <a:bodyPr wrap="none" anchor="ctr"/>
          <a:p>
            <a:endParaRPr lang="en-US"/>
          </a:p>
        </p:txBody>
      </p:sp>
      <p:sp>
        <p:nvSpPr>
          <p:cNvPr id="47128" name="Freeform 26"/>
          <p:cNvSpPr/>
          <p:nvPr/>
        </p:nvSpPr>
        <p:spPr bwMode="auto">
          <a:xfrm>
            <a:off x="2754630" y="3962400"/>
            <a:ext cx="1447800" cy="304800"/>
          </a:xfrm>
          <a:custGeom>
            <a:avLst/>
            <a:gdLst>
              <a:gd name="T0" fmla="*/ 2147483647 w 912"/>
              <a:gd name="T1" fmla="*/ 0 h 192"/>
              <a:gd name="T2" fmla="*/ 2147483647 w 912"/>
              <a:gd name="T3" fmla="*/ 2147483647 h 192"/>
              <a:gd name="T4" fmla="*/ 0 w 912"/>
              <a:gd name="T5" fmla="*/ 0 h 192"/>
              <a:gd name="T6" fmla="*/ 0 60000 65536"/>
              <a:gd name="T7" fmla="*/ 0 60000 65536"/>
              <a:gd name="T8" fmla="*/ 0 60000 65536"/>
              <a:gd name="T9" fmla="*/ 0 w 912"/>
              <a:gd name="T10" fmla="*/ 0 h 192"/>
              <a:gd name="T11" fmla="*/ 912 w 912"/>
              <a:gd name="T12" fmla="*/ 192 h 19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912" h="192">
                <a:moveTo>
                  <a:pt x="912" y="0"/>
                </a:moveTo>
                <a:cubicBezTo>
                  <a:pt x="724" y="96"/>
                  <a:pt x="536" y="192"/>
                  <a:pt x="384" y="192"/>
                </a:cubicBezTo>
                <a:cubicBezTo>
                  <a:pt x="232" y="192"/>
                  <a:pt x="116" y="96"/>
                  <a:pt x="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tailEnd type="arrow" w="med" len="med"/>
          </a:ln>
        </p:spPr>
        <p:txBody>
          <a:bodyPr wrap="none" anchor="ctr"/>
          <a:p>
            <a:endParaRPr lang="en-US"/>
          </a:p>
        </p:txBody>
      </p:sp>
      <p:sp>
        <p:nvSpPr>
          <p:cNvPr id="47129" name="Freeform 27"/>
          <p:cNvSpPr/>
          <p:nvPr/>
        </p:nvSpPr>
        <p:spPr bwMode="auto">
          <a:xfrm>
            <a:off x="2678430" y="3962400"/>
            <a:ext cx="2286000" cy="533400"/>
          </a:xfrm>
          <a:custGeom>
            <a:avLst/>
            <a:gdLst>
              <a:gd name="T0" fmla="*/ 0 w 1440"/>
              <a:gd name="T1" fmla="*/ 0 h 336"/>
              <a:gd name="T2" fmla="*/ 2147483647 w 1440"/>
              <a:gd name="T3" fmla="*/ 2147483647 h 336"/>
              <a:gd name="T4" fmla="*/ 2147483647 w 1440"/>
              <a:gd name="T5" fmla="*/ 0 h 336"/>
              <a:gd name="T6" fmla="*/ 0 60000 65536"/>
              <a:gd name="T7" fmla="*/ 0 60000 65536"/>
              <a:gd name="T8" fmla="*/ 0 60000 65536"/>
              <a:gd name="T9" fmla="*/ 0 w 1440"/>
              <a:gd name="T10" fmla="*/ 0 h 336"/>
              <a:gd name="T11" fmla="*/ 1440 w 1440"/>
              <a:gd name="T12" fmla="*/ 336 h 3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440" h="336">
                <a:moveTo>
                  <a:pt x="0" y="0"/>
                </a:moveTo>
                <a:cubicBezTo>
                  <a:pt x="192" y="168"/>
                  <a:pt x="384" y="336"/>
                  <a:pt x="624" y="336"/>
                </a:cubicBezTo>
                <a:cubicBezTo>
                  <a:pt x="864" y="336"/>
                  <a:pt x="1152" y="168"/>
                  <a:pt x="144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tailEnd type="arrow" w="med" len="med"/>
          </a:ln>
        </p:spPr>
        <p:txBody>
          <a:bodyPr wrap="none" anchor="ctr"/>
          <a:p>
            <a:endParaRPr lang="en-US"/>
          </a:p>
        </p:txBody>
      </p:sp>
      <p:sp>
        <p:nvSpPr>
          <p:cNvPr id="47130" name="Freeform 28"/>
          <p:cNvSpPr/>
          <p:nvPr/>
        </p:nvSpPr>
        <p:spPr bwMode="auto">
          <a:xfrm>
            <a:off x="4253230" y="3886200"/>
            <a:ext cx="190500" cy="241300"/>
          </a:xfrm>
          <a:custGeom>
            <a:avLst/>
            <a:gdLst>
              <a:gd name="T0" fmla="*/ 2147483647 w 120"/>
              <a:gd name="T1" fmla="*/ 0 h 152"/>
              <a:gd name="T2" fmla="*/ 2147483647 w 120"/>
              <a:gd name="T3" fmla="*/ 2147483647 h 152"/>
              <a:gd name="T4" fmla="*/ 2147483647 w 120"/>
              <a:gd name="T5" fmla="*/ 2147483647 h 152"/>
              <a:gd name="T6" fmla="*/ 2147483647 w 120"/>
              <a:gd name="T7" fmla="*/ 2147483647 h 152"/>
              <a:gd name="T8" fmla="*/ 0 60000 65536"/>
              <a:gd name="T9" fmla="*/ 0 60000 65536"/>
              <a:gd name="T10" fmla="*/ 0 60000 65536"/>
              <a:gd name="T11" fmla="*/ 0 60000 65536"/>
              <a:gd name="T12" fmla="*/ 0 w 120"/>
              <a:gd name="T13" fmla="*/ 0 h 152"/>
              <a:gd name="T14" fmla="*/ 120 w 120"/>
              <a:gd name="T15" fmla="*/ 152 h 15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20" h="152">
                <a:moveTo>
                  <a:pt x="64" y="0"/>
                </a:moveTo>
                <a:cubicBezTo>
                  <a:pt x="92" y="36"/>
                  <a:pt x="120" y="72"/>
                  <a:pt x="112" y="96"/>
                </a:cubicBezTo>
                <a:cubicBezTo>
                  <a:pt x="104" y="120"/>
                  <a:pt x="32" y="152"/>
                  <a:pt x="16" y="144"/>
                </a:cubicBezTo>
                <a:cubicBezTo>
                  <a:pt x="0" y="136"/>
                  <a:pt x="8" y="92"/>
                  <a:pt x="16" y="48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tailEnd type="arrow" w="med" len="med"/>
          </a:ln>
        </p:spPr>
        <p:txBody>
          <a:bodyPr wrap="none" anchor="ctr"/>
          <a:p>
            <a:endParaRPr lang="en-US"/>
          </a:p>
        </p:txBody>
      </p:sp>
      <p:sp>
        <p:nvSpPr>
          <p:cNvPr id="47131" name="Freeform 29"/>
          <p:cNvSpPr/>
          <p:nvPr/>
        </p:nvSpPr>
        <p:spPr bwMode="auto">
          <a:xfrm>
            <a:off x="3999230" y="2565400"/>
            <a:ext cx="482600" cy="177800"/>
          </a:xfrm>
          <a:custGeom>
            <a:avLst/>
            <a:gdLst>
              <a:gd name="T0" fmla="*/ 2147483647 w 304"/>
              <a:gd name="T1" fmla="*/ 2147483647 h 112"/>
              <a:gd name="T2" fmla="*/ 2147483647 w 304"/>
              <a:gd name="T3" fmla="*/ 2147483647 h 112"/>
              <a:gd name="T4" fmla="*/ 2147483647 w 304"/>
              <a:gd name="T5" fmla="*/ 2147483647 h 112"/>
              <a:gd name="T6" fmla="*/ 2147483647 w 304"/>
              <a:gd name="T7" fmla="*/ 2147483647 h 112"/>
              <a:gd name="T8" fmla="*/ 0 60000 65536"/>
              <a:gd name="T9" fmla="*/ 0 60000 65536"/>
              <a:gd name="T10" fmla="*/ 0 60000 65536"/>
              <a:gd name="T11" fmla="*/ 0 60000 65536"/>
              <a:gd name="T12" fmla="*/ 0 w 304"/>
              <a:gd name="T13" fmla="*/ 0 h 112"/>
              <a:gd name="T14" fmla="*/ 304 w 304"/>
              <a:gd name="T15" fmla="*/ 112 h 11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04" h="112">
                <a:moveTo>
                  <a:pt x="80" y="112"/>
                </a:moveTo>
                <a:cubicBezTo>
                  <a:pt x="40" y="72"/>
                  <a:pt x="0" y="32"/>
                  <a:pt x="32" y="16"/>
                </a:cubicBezTo>
                <a:cubicBezTo>
                  <a:pt x="64" y="0"/>
                  <a:pt x="240" y="0"/>
                  <a:pt x="272" y="16"/>
                </a:cubicBezTo>
                <a:cubicBezTo>
                  <a:pt x="304" y="32"/>
                  <a:pt x="264" y="72"/>
                  <a:pt x="224" y="112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tailEnd type="arrow" w="med" len="med"/>
          </a:ln>
        </p:spPr>
        <p:txBody>
          <a:bodyPr wrap="none" anchor="ctr"/>
          <a:p>
            <a:endParaRPr lang="en-US"/>
          </a:p>
        </p:txBody>
      </p:sp>
      <p:sp>
        <p:nvSpPr>
          <p:cNvPr id="47132" name="Freeform 31"/>
          <p:cNvSpPr/>
          <p:nvPr/>
        </p:nvSpPr>
        <p:spPr bwMode="auto">
          <a:xfrm>
            <a:off x="2678430" y="2590800"/>
            <a:ext cx="1447800" cy="228600"/>
          </a:xfrm>
          <a:custGeom>
            <a:avLst/>
            <a:gdLst>
              <a:gd name="T0" fmla="*/ 2147483647 w 912"/>
              <a:gd name="T1" fmla="*/ 2147483647 h 144"/>
              <a:gd name="T2" fmla="*/ 2147483647 w 912"/>
              <a:gd name="T3" fmla="*/ 0 h 144"/>
              <a:gd name="T4" fmla="*/ 0 w 912"/>
              <a:gd name="T5" fmla="*/ 2147483647 h 144"/>
              <a:gd name="T6" fmla="*/ 0 60000 65536"/>
              <a:gd name="T7" fmla="*/ 0 60000 65536"/>
              <a:gd name="T8" fmla="*/ 0 60000 65536"/>
              <a:gd name="T9" fmla="*/ 0 w 912"/>
              <a:gd name="T10" fmla="*/ 0 h 144"/>
              <a:gd name="T11" fmla="*/ 912 w 912"/>
              <a:gd name="T12" fmla="*/ 144 h 14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912" h="144">
                <a:moveTo>
                  <a:pt x="912" y="144"/>
                </a:moveTo>
                <a:cubicBezTo>
                  <a:pt x="748" y="72"/>
                  <a:pt x="584" y="0"/>
                  <a:pt x="432" y="0"/>
                </a:cubicBezTo>
                <a:cubicBezTo>
                  <a:pt x="280" y="0"/>
                  <a:pt x="140" y="72"/>
                  <a:pt x="0" y="144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tailEnd type="arrow" w="med" len="med"/>
          </a:ln>
        </p:spPr>
        <p:txBody>
          <a:bodyPr wrap="none" anchor="ctr"/>
          <a:p>
            <a:endParaRPr lang="en-US"/>
          </a:p>
        </p:txBody>
      </p:sp>
      <p:sp>
        <p:nvSpPr>
          <p:cNvPr id="47133" name="Text Box 32"/>
          <p:cNvSpPr txBox="1">
            <a:spLocks noChangeArrowheads="1"/>
          </p:cNvSpPr>
          <p:nvPr/>
        </p:nvSpPr>
        <p:spPr bwMode="auto">
          <a:xfrm>
            <a:off x="2853055" y="2743200"/>
            <a:ext cx="282575" cy="3048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p>
            <a:r>
              <a:rPr lang="en-US" sz="1400">
                <a:solidFill>
                  <a:schemeClr val="folHlink"/>
                </a:solidFill>
              </a:rPr>
              <a:t>0</a:t>
            </a:r>
            <a:endParaRPr lang="en-US" sz="1400">
              <a:solidFill>
                <a:schemeClr val="folHlink"/>
              </a:solidFill>
            </a:endParaRPr>
          </a:p>
        </p:txBody>
      </p:sp>
      <p:sp>
        <p:nvSpPr>
          <p:cNvPr id="47134" name="Text Box 33"/>
          <p:cNvSpPr txBox="1">
            <a:spLocks noChangeArrowheads="1"/>
          </p:cNvSpPr>
          <p:nvPr/>
        </p:nvSpPr>
        <p:spPr bwMode="auto">
          <a:xfrm>
            <a:off x="2907030" y="3124200"/>
            <a:ext cx="282575" cy="3048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p>
            <a:r>
              <a:rPr lang="en-US" sz="1400">
                <a:solidFill>
                  <a:schemeClr val="hlink"/>
                </a:solidFill>
              </a:rPr>
              <a:t>1</a:t>
            </a:r>
            <a:endParaRPr lang="en-US" sz="1400">
              <a:solidFill>
                <a:schemeClr val="hlink"/>
              </a:solidFill>
            </a:endParaRPr>
          </a:p>
        </p:txBody>
      </p:sp>
      <p:sp>
        <p:nvSpPr>
          <p:cNvPr id="47135" name="Text Box 34"/>
          <p:cNvSpPr txBox="1">
            <a:spLocks noChangeArrowheads="1"/>
          </p:cNvSpPr>
          <p:nvPr/>
        </p:nvSpPr>
        <p:spPr bwMode="auto">
          <a:xfrm>
            <a:off x="2830830" y="3581400"/>
            <a:ext cx="282575" cy="3048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p>
            <a:r>
              <a:rPr lang="en-US" sz="1400">
                <a:solidFill>
                  <a:schemeClr val="hlink"/>
                </a:solidFill>
              </a:rPr>
              <a:t>1</a:t>
            </a:r>
            <a:endParaRPr lang="en-US" sz="1400">
              <a:solidFill>
                <a:schemeClr val="hlink"/>
              </a:solidFill>
            </a:endParaRPr>
          </a:p>
        </p:txBody>
      </p:sp>
      <p:sp>
        <p:nvSpPr>
          <p:cNvPr id="47136" name="Text Box 35"/>
          <p:cNvSpPr txBox="1">
            <a:spLocks noChangeArrowheads="1"/>
          </p:cNvSpPr>
          <p:nvPr/>
        </p:nvSpPr>
        <p:spPr bwMode="auto">
          <a:xfrm>
            <a:off x="3386455" y="3962400"/>
            <a:ext cx="282575" cy="3048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p>
            <a:r>
              <a:rPr lang="en-US" sz="1400">
                <a:solidFill>
                  <a:schemeClr val="hlink"/>
                </a:solidFill>
              </a:rPr>
              <a:t>1</a:t>
            </a:r>
            <a:endParaRPr lang="en-US" sz="1400">
              <a:solidFill>
                <a:schemeClr val="hlink"/>
              </a:solidFill>
            </a:endParaRPr>
          </a:p>
        </p:txBody>
      </p:sp>
      <p:sp>
        <p:nvSpPr>
          <p:cNvPr id="47137" name="Text Box 37"/>
          <p:cNvSpPr txBox="1">
            <a:spLocks noChangeArrowheads="1"/>
          </p:cNvSpPr>
          <p:nvPr/>
        </p:nvSpPr>
        <p:spPr bwMode="auto">
          <a:xfrm>
            <a:off x="3691255" y="3581400"/>
            <a:ext cx="282575" cy="3048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p>
            <a:r>
              <a:rPr lang="en-US" sz="1400">
                <a:solidFill>
                  <a:schemeClr val="hlink"/>
                </a:solidFill>
              </a:rPr>
              <a:t>1</a:t>
            </a:r>
            <a:endParaRPr lang="en-US" sz="1400">
              <a:solidFill>
                <a:schemeClr val="hlink"/>
              </a:solidFill>
            </a:endParaRPr>
          </a:p>
        </p:txBody>
      </p:sp>
      <p:sp>
        <p:nvSpPr>
          <p:cNvPr id="47138" name="Text Box 38"/>
          <p:cNvSpPr txBox="1">
            <a:spLocks noChangeArrowheads="1"/>
          </p:cNvSpPr>
          <p:nvPr/>
        </p:nvSpPr>
        <p:spPr bwMode="auto">
          <a:xfrm>
            <a:off x="4812030" y="3200400"/>
            <a:ext cx="282575" cy="3048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p>
            <a:r>
              <a:rPr lang="en-US" sz="1400">
                <a:solidFill>
                  <a:schemeClr val="hlink"/>
                </a:solidFill>
              </a:rPr>
              <a:t>1</a:t>
            </a:r>
            <a:endParaRPr lang="en-US" sz="1400">
              <a:solidFill>
                <a:schemeClr val="hlink"/>
              </a:solidFill>
            </a:endParaRPr>
          </a:p>
        </p:txBody>
      </p:sp>
      <p:sp>
        <p:nvSpPr>
          <p:cNvPr id="47139" name="Text Box 39"/>
          <p:cNvSpPr txBox="1">
            <a:spLocks noChangeArrowheads="1"/>
          </p:cNvSpPr>
          <p:nvPr/>
        </p:nvSpPr>
        <p:spPr bwMode="auto">
          <a:xfrm>
            <a:off x="4453255" y="3124200"/>
            <a:ext cx="282575" cy="3048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p>
            <a:r>
              <a:rPr lang="en-US" sz="1400">
                <a:solidFill>
                  <a:schemeClr val="hlink"/>
                </a:solidFill>
              </a:rPr>
              <a:t>1</a:t>
            </a:r>
            <a:endParaRPr lang="en-US" sz="1400">
              <a:solidFill>
                <a:schemeClr val="hlink"/>
              </a:solidFill>
            </a:endParaRPr>
          </a:p>
        </p:txBody>
      </p:sp>
      <p:sp>
        <p:nvSpPr>
          <p:cNvPr id="47140" name="Line 40"/>
          <p:cNvSpPr>
            <a:spLocks noChangeShapeType="1"/>
          </p:cNvSpPr>
          <p:nvPr/>
        </p:nvSpPr>
        <p:spPr bwMode="auto">
          <a:xfrm flipH="1" flipV="1">
            <a:off x="4354830" y="3124200"/>
            <a:ext cx="6096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</p:spPr>
        <p:txBody>
          <a:bodyPr wrap="none" anchor="ctr"/>
          <a:p>
            <a:endParaRPr lang="en-US"/>
          </a:p>
        </p:txBody>
      </p:sp>
      <p:sp>
        <p:nvSpPr>
          <p:cNvPr id="47144" name="Text Box 44"/>
          <p:cNvSpPr txBox="1">
            <a:spLocks noChangeArrowheads="1"/>
          </p:cNvSpPr>
          <p:nvPr/>
        </p:nvSpPr>
        <p:spPr bwMode="auto">
          <a:xfrm>
            <a:off x="4529455" y="3581400"/>
            <a:ext cx="282575" cy="3048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p>
            <a:r>
              <a:rPr lang="en-US" sz="1400">
                <a:solidFill>
                  <a:schemeClr val="folHlink"/>
                </a:solidFill>
              </a:rPr>
              <a:t>0</a:t>
            </a:r>
            <a:endParaRPr lang="en-US" sz="1400">
              <a:solidFill>
                <a:schemeClr val="folHlink"/>
              </a:solidFill>
            </a:endParaRPr>
          </a:p>
        </p:txBody>
      </p:sp>
      <p:sp>
        <p:nvSpPr>
          <p:cNvPr id="47145" name="Text Box 45"/>
          <p:cNvSpPr txBox="1">
            <a:spLocks noChangeArrowheads="1"/>
          </p:cNvSpPr>
          <p:nvPr/>
        </p:nvSpPr>
        <p:spPr bwMode="auto">
          <a:xfrm>
            <a:off x="4148455" y="4038600"/>
            <a:ext cx="282575" cy="3048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p>
            <a:r>
              <a:rPr lang="en-US" sz="1400">
                <a:solidFill>
                  <a:schemeClr val="folHlink"/>
                </a:solidFill>
              </a:rPr>
              <a:t>0</a:t>
            </a:r>
            <a:endParaRPr lang="en-US" sz="1400">
              <a:solidFill>
                <a:schemeClr val="folHlink"/>
              </a:solidFill>
            </a:endParaRPr>
          </a:p>
        </p:txBody>
      </p:sp>
      <p:sp>
        <p:nvSpPr>
          <p:cNvPr id="47146" name="Text Box 46"/>
          <p:cNvSpPr txBox="1">
            <a:spLocks noChangeArrowheads="1"/>
          </p:cNvSpPr>
          <p:nvPr/>
        </p:nvSpPr>
        <p:spPr bwMode="auto">
          <a:xfrm>
            <a:off x="4605655" y="2743200"/>
            <a:ext cx="282575" cy="3048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p>
            <a:r>
              <a:rPr lang="en-US" sz="1400">
                <a:solidFill>
                  <a:schemeClr val="folHlink"/>
                </a:solidFill>
              </a:rPr>
              <a:t>0</a:t>
            </a:r>
            <a:endParaRPr lang="en-US" sz="1400">
              <a:solidFill>
                <a:schemeClr val="folHlink"/>
              </a:solidFill>
            </a:endParaRPr>
          </a:p>
        </p:txBody>
      </p:sp>
      <p:sp>
        <p:nvSpPr>
          <p:cNvPr id="47147" name="Text Box 47"/>
          <p:cNvSpPr txBox="1">
            <a:spLocks noChangeArrowheads="1"/>
          </p:cNvSpPr>
          <p:nvPr/>
        </p:nvSpPr>
        <p:spPr bwMode="auto">
          <a:xfrm>
            <a:off x="3615055" y="3048000"/>
            <a:ext cx="282575" cy="3048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p>
            <a:r>
              <a:rPr lang="en-US" sz="1400">
                <a:solidFill>
                  <a:schemeClr val="folHlink"/>
                </a:solidFill>
              </a:rPr>
              <a:t>0</a:t>
            </a:r>
            <a:endParaRPr lang="en-US" sz="1400">
              <a:solidFill>
                <a:schemeClr val="folHlink"/>
              </a:solidFill>
            </a:endParaRPr>
          </a:p>
        </p:txBody>
      </p:sp>
      <p:sp>
        <p:nvSpPr>
          <p:cNvPr id="47148" name="Text Box 48"/>
          <p:cNvSpPr txBox="1">
            <a:spLocks noChangeArrowheads="1"/>
          </p:cNvSpPr>
          <p:nvPr/>
        </p:nvSpPr>
        <p:spPr bwMode="auto">
          <a:xfrm>
            <a:off x="3462655" y="3276600"/>
            <a:ext cx="282575" cy="3048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p>
            <a:r>
              <a:rPr lang="en-US" sz="1400">
                <a:solidFill>
                  <a:schemeClr val="folHlink"/>
                </a:solidFill>
              </a:rPr>
              <a:t>0</a:t>
            </a:r>
            <a:endParaRPr lang="en-US" sz="1400">
              <a:solidFill>
                <a:schemeClr val="folHlink"/>
              </a:solidFill>
            </a:endParaRPr>
          </a:p>
        </p:txBody>
      </p:sp>
      <p:sp>
        <p:nvSpPr>
          <p:cNvPr id="47149" name="Text Box 49"/>
          <p:cNvSpPr txBox="1">
            <a:spLocks noChangeArrowheads="1"/>
          </p:cNvSpPr>
          <p:nvPr/>
        </p:nvSpPr>
        <p:spPr bwMode="auto">
          <a:xfrm>
            <a:off x="3615055" y="2743200"/>
            <a:ext cx="282575" cy="3048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p>
            <a:r>
              <a:rPr lang="en-US" sz="1400">
                <a:solidFill>
                  <a:schemeClr val="hlink"/>
                </a:solidFill>
              </a:rPr>
              <a:t>1</a:t>
            </a:r>
            <a:endParaRPr lang="en-US" sz="1400">
              <a:solidFill>
                <a:schemeClr val="hlink"/>
              </a:solidFill>
            </a:endParaRPr>
          </a:p>
        </p:txBody>
      </p:sp>
      <p:sp>
        <p:nvSpPr>
          <p:cNvPr id="6" name="Text Box 33"/>
          <p:cNvSpPr txBox="1">
            <a:spLocks noChangeArrowheads="1"/>
          </p:cNvSpPr>
          <p:nvPr/>
        </p:nvSpPr>
        <p:spPr bwMode="auto">
          <a:xfrm>
            <a:off x="4154170" y="2233930"/>
            <a:ext cx="282575" cy="3048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p>
            <a:r>
              <a:rPr lang="en-US" sz="1400">
                <a:solidFill>
                  <a:schemeClr val="hlink"/>
                </a:solidFill>
              </a:rPr>
              <a:t>1</a:t>
            </a:r>
            <a:endParaRPr lang="en-US" sz="1400">
              <a:solidFill>
                <a:schemeClr val="hlink"/>
              </a:solidFill>
            </a:endParaRPr>
          </a:p>
        </p:txBody>
      </p:sp>
      <p:sp>
        <p:nvSpPr>
          <p:cNvPr id="7" name="Text Box 45"/>
          <p:cNvSpPr txBox="1">
            <a:spLocks noChangeArrowheads="1"/>
          </p:cNvSpPr>
          <p:nvPr/>
        </p:nvSpPr>
        <p:spPr bwMode="auto">
          <a:xfrm>
            <a:off x="3658235" y="4462780"/>
            <a:ext cx="282575" cy="3048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p>
            <a:r>
              <a:rPr lang="en-US" sz="1400">
                <a:solidFill>
                  <a:schemeClr val="folHlink"/>
                </a:solidFill>
              </a:rPr>
              <a:t>0</a:t>
            </a:r>
            <a:endParaRPr lang="en-US" sz="1400">
              <a:solidFill>
                <a:schemeClr val="folHlink"/>
              </a:solidFill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1769745" y="2469515"/>
            <a:ext cx="6775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US"/>
              <a:t>start</a:t>
            </a:r>
            <a:endParaRPr lang="en-IN" alt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7108" name="Oval 4"/>
          <p:cNvSpPr>
            <a:spLocks noChangeArrowheads="1"/>
          </p:cNvSpPr>
          <p:nvPr/>
        </p:nvSpPr>
        <p:spPr bwMode="auto">
          <a:xfrm>
            <a:off x="1295400" y="28194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</a:ln>
        </p:spPr>
        <p:txBody>
          <a:bodyPr wrap="none" anchor="ctr"/>
          <a:p>
            <a:pPr algn="ctr"/>
            <a:r>
              <a:rPr lang="en-US" sz="1800"/>
              <a:t>A</a:t>
            </a:r>
            <a:endParaRPr lang="en-US" sz="1800"/>
          </a:p>
        </p:txBody>
      </p:sp>
      <p:sp>
        <p:nvSpPr>
          <p:cNvPr id="47109" name="Line 6"/>
          <p:cNvSpPr>
            <a:spLocks noChangeShapeType="1"/>
          </p:cNvSpPr>
          <p:nvPr/>
        </p:nvSpPr>
        <p:spPr bwMode="auto">
          <a:xfrm>
            <a:off x="914400" y="2971800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</p:spPr>
        <p:txBody>
          <a:bodyPr wrap="none" anchor="ctr"/>
          <a:p>
            <a:endParaRPr lang="en-US"/>
          </a:p>
        </p:txBody>
      </p:sp>
      <p:sp>
        <p:nvSpPr>
          <p:cNvPr id="47110" name="Oval 7"/>
          <p:cNvSpPr>
            <a:spLocks noChangeArrowheads="1"/>
          </p:cNvSpPr>
          <p:nvPr/>
        </p:nvSpPr>
        <p:spPr bwMode="auto">
          <a:xfrm>
            <a:off x="2057400" y="28194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</a:ln>
        </p:spPr>
        <p:txBody>
          <a:bodyPr wrap="none" anchor="ctr"/>
          <a:p>
            <a:pPr algn="ctr"/>
            <a:r>
              <a:rPr lang="en-IN" altLang="en-US" sz="1800"/>
              <a:t>B</a:t>
            </a:r>
            <a:endParaRPr lang="en-IN" altLang="en-US" sz="1800"/>
          </a:p>
        </p:txBody>
      </p:sp>
      <p:sp>
        <p:nvSpPr>
          <p:cNvPr id="47111" name="Line 8"/>
          <p:cNvSpPr>
            <a:spLocks noChangeShapeType="1"/>
          </p:cNvSpPr>
          <p:nvPr/>
        </p:nvSpPr>
        <p:spPr bwMode="auto">
          <a:xfrm>
            <a:off x="1600200" y="2971800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</p:spPr>
        <p:txBody>
          <a:bodyPr wrap="none" anchor="ctr"/>
          <a:p>
            <a:endParaRPr lang="en-US"/>
          </a:p>
        </p:txBody>
      </p:sp>
      <p:sp>
        <p:nvSpPr>
          <p:cNvPr id="47112" name="Oval 9"/>
          <p:cNvSpPr>
            <a:spLocks noChangeArrowheads="1"/>
          </p:cNvSpPr>
          <p:nvPr/>
        </p:nvSpPr>
        <p:spPr bwMode="auto">
          <a:xfrm>
            <a:off x="2895600" y="28194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</a:ln>
        </p:spPr>
        <p:txBody>
          <a:bodyPr wrap="none" anchor="ctr"/>
          <a:p>
            <a:pPr algn="ctr"/>
            <a:r>
              <a:rPr lang="en-IN" altLang="en-US" sz="1800"/>
              <a:t>C</a:t>
            </a:r>
            <a:endParaRPr lang="en-IN" altLang="en-US" sz="1800"/>
          </a:p>
        </p:txBody>
      </p:sp>
      <p:sp>
        <p:nvSpPr>
          <p:cNvPr id="47113" name="Line 10"/>
          <p:cNvSpPr>
            <a:spLocks noChangeShapeType="1"/>
          </p:cNvSpPr>
          <p:nvPr/>
        </p:nvSpPr>
        <p:spPr bwMode="auto">
          <a:xfrm>
            <a:off x="2362200" y="2971800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</p:spPr>
        <p:txBody>
          <a:bodyPr wrap="none" anchor="ctr"/>
          <a:p>
            <a:endParaRPr lang="en-US"/>
          </a:p>
        </p:txBody>
      </p:sp>
      <p:sp>
        <p:nvSpPr>
          <p:cNvPr id="47114" name="Oval 11"/>
          <p:cNvSpPr>
            <a:spLocks noChangeArrowheads="1"/>
          </p:cNvSpPr>
          <p:nvPr/>
        </p:nvSpPr>
        <p:spPr bwMode="auto">
          <a:xfrm>
            <a:off x="2819400" y="2743200"/>
            <a:ext cx="457200" cy="457200"/>
          </a:xfrm>
          <a:prstGeom prst="ellipse">
            <a:avLst/>
          </a:prstGeom>
          <a:solidFill>
            <a:schemeClr val="accent1">
              <a:alpha val="1176"/>
            </a:schemeClr>
          </a:solidFill>
          <a:ln w="9525">
            <a:solidFill>
              <a:schemeClr val="tx1"/>
            </a:solidFill>
            <a:round/>
          </a:ln>
        </p:spPr>
        <p:txBody>
          <a:bodyPr wrap="none" anchor="ctr"/>
          <a:p>
            <a:endParaRPr lang="en-IN" altLang="en-US"/>
          </a:p>
        </p:txBody>
      </p:sp>
      <p:sp>
        <p:nvSpPr>
          <p:cNvPr id="47115" name="Oval 12"/>
          <p:cNvSpPr>
            <a:spLocks noChangeArrowheads="1"/>
          </p:cNvSpPr>
          <p:nvPr/>
        </p:nvSpPr>
        <p:spPr bwMode="auto">
          <a:xfrm>
            <a:off x="3733800" y="28194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</a:ln>
        </p:spPr>
        <p:txBody>
          <a:bodyPr wrap="none" anchor="ctr"/>
          <a:p>
            <a:pPr algn="ctr"/>
            <a:r>
              <a:rPr lang="en-IN" altLang="en-US" sz="1800"/>
              <a:t>D</a:t>
            </a:r>
            <a:endParaRPr lang="en-IN" altLang="en-US" sz="1800"/>
          </a:p>
        </p:txBody>
      </p:sp>
      <p:sp>
        <p:nvSpPr>
          <p:cNvPr id="47116" name="Line 13"/>
          <p:cNvSpPr>
            <a:spLocks noChangeShapeType="1"/>
          </p:cNvSpPr>
          <p:nvPr/>
        </p:nvSpPr>
        <p:spPr bwMode="auto">
          <a:xfrm flipH="1">
            <a:off x="3276600" y="2971800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</p:spPr>
        <p:txBody>
          <a:bodyPr wrap="none" anchor="ctr"/>
          <a:p>
            <a:endParaRPr lang="en-US"/>
          </a:p>
        </p:txBody>
      </p:sp>
      <p:sp>
        <p:nvSpPr>
          <p:cNvPr id="47117" name="Oval 14"/>
          <p:cNvSpPr>
            <a:spLocks noChangeArrowheads="1"/>
          </p:cNvSpPr>
          <p:nvPr/>
        </p:nvSpPr>
        <p:spPr bwMode="auto">
          <a:xfrm>
            <a:off x="1295400" y="36576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</a:ln>
        </p:spPr>
        <p:txBody>
          <a:bodyPr wrap="none" anchor="ctr"/>
          <a:p>
            <a:pPr algn="ctr"/>
            <a:r>
              <a:rPr lang="en-IN" altLang="en-US" sz="1800"/>
              <a:t>E</a:t>
            </a:r>
            <a:endParaRPr lang="en-IN" altLang="en-US" sz="1800"/>
          </a:p>
        </p:txBody>
      </p:sp>
      <p:sp>
        <p:nvSpPr>
          <p:cNvPr id="47118" name="Oval 15"/>
          <p:cNvSpPr>
            <a:spLocks noChangeArrowheads="1"/>
          </p:cNvSpPr>
          <p:nvPr/>
        </p:nvSpPr>
        <p:spPr bwMode="auto">
          <a:xfrm>
            <a:off x="2057400" y="36576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</a:ln>
        </p:spPr>
        <p:txBody>
          <a:bodyPr wrap="none" anchor="ctr"/>
          <a:p>
            <a:pPr algn="ctr"/>
            <a:r>
              <a:rPr lang="en-IN" altLang="en-US" sz="1800"/>
              <a:t>F</a:t>
            </a:r>
            <a:endParaRPr lang="en-IN" altLang="en-US" sz="1800"/>
          </a:p>
        </p:txBody>
      </p:sp>
      <p:sp>
        <p:nvSpPr>
          <p:cNvPr id="47119" name="Line 16"/>
          <p:cNvSpPr>
            <a:spLocks noChangeShapeType="1"/>
          </p:cNvSpPr>
          <p:nvPr/>
        </p:nvSpPr>
        <p:spPr bwMode="auto">
          <a:xfrm>
            <a:off x="1600200" y="3810000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</p:spPr>
        <p:txBody>
          <a:bodyPr wrap="none" anchor="ctr"/>
          <a:p>
            <a:endParaRPr lang="en-US"/>
          </a:p>
        </p:txBody>
      </p:sp>
      <p:sp>
        <p:nvSpPr>
          <p:cNvPr id="47120" name="Oval 17"/>
          <p:cNvSpPr>
            <a:spLocks noChangeArrowheads="1"/>
          </p:cNvSpPr>
          <p:nvPr/>
        </p:nvSpPr>
        <p:spPr bwMode="auto">
          <a:xfrm>
            <a:off x="2895600" y="36576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</a:ln>
        </p:spPr>
        <p:txBody>
          <a:bodyPr wrap="none" anchor="ctr"/>
          <a:p>
            <a:pPr algn="ctr"/>
            <a:r>
              <a:rPr lang="en-IN" altLang="en-US" sz="1800"/>
              <a:t>G</a:t>
            </a:r>
            <a:endParaRPr lang="en-IN" altLang="en-US" sz="1800"/>
          </a:p>
        </p:txBody>
      </p:sp>
      <p:sp>
        <p:nvSpPr>
          <p:cNvPr id="47121" name="Line 18"/>
          <p:cNvSpPr>
            <a:spLocks noChangeShapeType="1"/>
          </p:cNvSpPr>
          <p:nvPr/>
        </p:nvSpPr>
        <p:spPr bwMode="auto">
          <a:xfrm>
            <a:off x="2362200" y="3810000"/>
            <a:ext cx="533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</p:spPr>
        <p:txBody>
          <a:bodyPr wrap="none" anchor="ctr"/>
          <a:p>
            <a:endParaRPr lang="en-US"/>
          </a:p>
        </p:txBody>
      </p:sp>
      <p:sp>
        <p:nvSpPr>
          <p:cNvPr id="47122" name="Oval 20"/>
          <p:cNvSpPr>
            <a:spLocks noChangeArrowheads="1"/>
          </p:cNvSpPr>
          <p:nvPr/>
        </p:nvSpPr>
        <p:spPr bwMode="auto">
          <a:xfrm>
            <a:off x="3733800" y="36576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</a:ln>
        </p:spPr>
        <p:txBody>
          <a:bodyPr wrap="none" anchor="ctr"/>
          <a:p>
            <a:pPr algn="ctr"/>
            <a:r>
              <a:rPr lang="en-US" sz="1800"/>
              <a:t>H</a:t>
            </a:r>
            <a:endParaRPr lang="en-US" sz="1800"/>
          </a:p>
        </p:txBody>
      </p:sp>
      <p:sp>
        <p:nvSpPr>
          <p:cNvPr id="47123" name="Line 21"/>
          <p:cNvSpPr>
            <a:spLocks noChangeShapeType="1"/>
          </p:cNvSpPr>
          <p:nvPr/>
        </p:nvSpPr>
        <p:spPr bwMode="auto">
          <a:xfrm flipH="1">
            <a:off x="3200400" y="3810000"/>
            <a:ext cx="533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</p:spPr>
        <p:txBody>
          <a:bodyPr wrap="none" anchor="ctr"/>
          <a:p>
            <a:endParaRPr lang="en-US"/>
          </a:p>
        </p:txBody>
      </p:sp>
      <p:sp>
        <p:nvSpPr>
          <p:cNvPr id="47124" name="Line 22"/>
          <p:cNvSpPr>
            <a:spLocks noChangeShapeType="1"/>
          </p:cNvSpPr>
          <p:nvPr/>
        </p:nvSpPr>
        <p:spPr bwMode="auto">
          <a:xfrm>
            <a:off x="1524000" y="3124200"/>
            <a:ext cx="6096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</p:spPr>
        <p:txBody>
          <a:bodyPr wrap="none" anchor="ctr"/>
          <a:p>
            <a:endParaRPr lang="en-US"/>
          </a:p>
        </p:txBody>
      </p:sp>
      <p:sp>
        <p:nvSpPr>
          <p:cNvPr id="47125" name="Line 23"/>
          <p:cNvSpPr>
            <a:spLocks noChangeShapeType="1"/>
          </p:cNvSpPr>
          <p:nvPr/>
        </p:nvSpPr>
        <p:spPr bwMode="auto">
          <a:xfrm flipV="1">
            <a:off x="2286000" y="3124200"/>
            <a:ext cx="6096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</p:spPr>
        <p:txBody>
          <a:bodyPr wrap="none" anchor="ctr"/>
          <a:p>
            <a:endParaRPr lang="en-US"/>
          </a:p>
        </p:txBody>
      </p:sp>
      <p:sp>
        <p:nvSpPr>
          <p:cNvPr id="47126" name="Line 24"/>
          <p:cNvSpPr>
            <a:spLocks noChangeShapeType="1"/>
          </p:cNvSpPr>
          <p:nvPr/>
        </p:nvSpPr>
        <p:spPr bwMode="auto">
          <a:xfrm>
            <a:off x="2286000" y="3124200"/>
            <a:ext cx="6858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</p:spPr>
        <p:txBody>
          <a:bodyPr wrap="none" anchor="ctr"/>
          <a:p>
            <a:endParaRPr lang="en-US"/>
          </a:p>
        </p:txBody>
      </p:sp>
      <p:sp>
        <p:nvSpPr>
          <p:cNvPr id="47127" name="Line 25"/>
          <p:cNvSpPr>
            <a:spLocks noChangeShapeType="1"/>
          </p:cNvSpPr>
          <p:nvPr/>
        </p:nvSpPr>
        <p:spPr bwMode="auto">
          <a:xfrm flipH="1">
            <a:off x="3124200" y="3124200"/>
            <a:ext cx="6858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</p:spPr>
        <p:txBody>
          <a:bodyPr wrap="none" anchor="ctr"/>
          <a:p>
            <a:endParaRPr lang="en-US"/>
          </a:p>
        </p:txBody>
      </p:sp>
      <p:sp>
        <p:nvSpPr>
          <p:cNvPr id="47128" name="Freeform 26"/>
          <p:cNvSpPr/>
          <p:nvPr/>
        </p:nvSpPr>
        <p:spPr bwMode="auto">
          <a:xfrm>
            <a:off x="1524000" y="3962400"/>
            <a:ext cx="1447800" cy="304800"/>
          </a:xfrm>
          <a:custGeom>
            <a:avLst/>
            <a:gdLst>
              <a:gd name="T0" fmla="*/ 2147483647 w 912"/>
              <a:gd name="T1" fmla="*/ 0 h 192"/>
              <a:gd name="T2" fmla="*/ 2147483647 w 912"/>
              <a:gd name="T3" fmla="*/ 2147483647 h 192"/>
              <a:gd name="T4" fmla="*/ 0 w 912"/>
              <a:gd name="T5" fmla="*/ 0 h 192"/>
              <a:gd name="T6" fmla="*/ 0 60000 65536"/>
              <a:gd name="T7" fmla="*/ 0 60000 65536"/>
              <a:gd name="T8" fmla="*/ 0 60000 65536"/>
              <a:gd name="T9" fmla="*/ 0 w 912"/>
              <a:gd name="T10" fmla="*/ 0 h 192"/>
              <a:gd name="T11" fmla="*/ 912 w 912"/>
              <a:gd name="T12" fmla="*/ 192 h 19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912" h="192">
                <a:moveTo>
                  <a:pt x="912" y="0"/>
                </a:moveTo>
                <a:cubicBezTo>
                  <a:pt x="724" y="96"/>
                  <a:pt x="536" y="192"/>
                  <a:pt x="384" y="192"/>
                </a:cubicBezTo>
                <a:cubicBezTo>
                  <a:pt x="232" y="192"/>
                  <a:pt x="116" y="96"/>
                  <a:pt x="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tailEnd type="arrow" w="med" len="med"/>
          </a:ln>
        </p:spPr>
        <p:txBody>
          <a:bodyPr wrap="none" anchor="ctr"/>
          <a:p>
            <a:endParaRPr lang="en-US"/>
          </a:p>
        </p:txBody>
      </p:sp>
      <p:sp>
        <p:nvSpPr>
          <p:cNvPr id="47129" name="Freeform 27"/>
          <p:cNvSpPr/>
          <p:nvPr/>
        </p:nvSpPr>
        <p:spPr bwMode="auto">
          <a:xfrm>
            <a:off x="1447800" y="3962400"/>
            <a:ext cx="2286000" cy="533400"/>
          </a:xfrm>
          <a:custGeom>
            <a:avLst/>
            <a:gdLst>
              <a:gd name="T0" fmla="*/ 0 w 1440"/>
              <a:gd name="T1" fmla="*/ 0 h 336"/>
              <a:gd name="T2" fmla="*/ 2147483647 w 1440"/>
              <a:gd name="T3" fmla="*/ 2147483647 h 336"/>
              <a:gd name="T4" fmla="*/ 2147483647 w 1440"/>
              <a:gd name="T5" fmla="*/ 0 h 336"/>
              <a:gd name="T6" fmla="*/ 0 60000 65536"/>
              <a:gd name="T7" fmla="*/ 0 60000 65536"/>
              <a:gd name="T8" fmla="*/ 0 60000 65536"/>
              <a:gd name="T9" fmla="*/ 0 w 1440"/>
              <a:gd name="T10" fmla="*/ 0 h 336"/>
              <a:gd name="T11" fmla="*/ 1440 w 1440"/>
              <a:gd name="T12" fmla="*/ 336 h 3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440" h="336">
                <a:moveTo>
                  <a:pt x="0" y="0"/>
                </a:moveTo>
                <a:cubicBezTo>
                  <a:pt x="192" y="168"/>
                  <a:pt x="384" y="336"/>
                  <a:pt x="624" y="336"/>
                </a:cubicBezTo>
                <a:cubicBezTo>
                  <a:pt x="864" y="336"/>
                  <a:pt x="1152" y="168"/>
                  <a:pt x="144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tailEnd type="arrow" w="med" len="med"/>
          </a:ln>
        </p:spPr>
        <p:txBody>
          <a:bodyPr wrap="none" anchor="ctr"/>
          <a:p>
            <a:endParaRPr lang="en-US"/>
          </a:p>
        </p:txBody>
      </p:sp>
      <p:sp>
        <p:nvSpPr>
          <p:cNvPr id="47130" name="Freeform 28"/>
          <p:cNvSpPr/>
          <p:nvPr/>
        </p:nvSpPr>
        <p:spPr bwMode="auto">
          <a:xfrm>
            <a:off x="3022600" y="3886200"/>
            <a:ext cx="190500" cy="241300"/>
          </a:xfrm>
          <a:custGeom>
            <a:avLst/>
            <a:gdLst>
              <a:gd name="T0" fmla="*/ 2147483647 w 120"/>
              <a:gd name="T1" fmla="*/ 0 h 152"/>
              <a:gd name="T2" fmla="*/ 2147483647 w 120"/>
              <a:gd name="T3" fmla="*/ 2147483647 h 152"/>
              <a:gd name="T4" fmla="*/ 2147483647 w 120"/>
              <a:gd name="T5" fmla="*/ 2147483647 h 152"/>
              <a:gd name="T6" fmla="*/ 2147483647 w 120"/>
              <a:gd name="T7" fmla="*/ 2147483647 h 152"/>
              <a:gd name="T8" fmla="*/ 0 60000 65536"/>
              <a:gd name="T9" fmla="*/ 0 60000 65536"/>
              <a:gd name="T10" fmla="*/ 0 60000 65536"/>
              <a:gd name="T11" fmla="*/ 0 60000 65536"/>
              <a:gd name="T12" fmla="*/ 0 w 120"/>
              <a:gd name="T13" fmla="*/ 0 h 152"/>
              <a:gd name="T14" fmla="*/ 120 w 120"/>
              <a:gd name="T15" fmla="*/ 152 h 15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20" h="152">
                <a:moveTo>
                  <a:pt x="64" y="0"/>
                </a:moveTo>
                <a:cubicBezTo>
                  <a:pt x="92" y="36"/>
                  <a:pt x="120" y="72"/>
                  <a:pt x="112" y="96"/>
                </a:cubicBezTo>
                <a:cubicBezTo>
                  <a:pt x="104" y="120"/>
                  <a:pt x="32" y="152"/>
                  <a:pt x="16" y="144"/>
                </a:cubicBezTo>
                <a:cubicBezTo>
                  <a:pt x="0" y="136"/>
                  <a:pt x="8" y="92"/>
                  <a:pt x="16" y="48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tailEnd type="arrow" w="med" len="med"/>
          </a:ln>
        </p:spPr>
        <p:txBody>
          <a:bodyPr wrap="none" anchor="ctr"/>
          <a:p>
            <a:endParaRPr lang="en-US"/>
          </a:p>
        </p:txBody>
      </p:sp>
      <p:sp>
        <p:nvSpPr>
          <p:cNvPr id="47131" name="Freeform 29"/>
          <p:cNvSpPr/>
          <p:nvPr/>
        </p:nvSpPr>
        <p:spPr bwMode="auto">
          <a:xfrm>
            <a:off x="2768600" y="2565400"/>
            <a:ext cx="482600" cy="177800"/>
          </a:xfrm>
          <a:custGeom>
            <a:avLst/>
            <a:gdLst>
              <a:gd name="T0" fmla="*/ 2147483647 w 304"/>
              <a:gd name="T1" fmla="*/ 2147483647 h 112"/>
              <a:gd name="T2" fmla="*/ 2147483647 w 304"/>
              <a:gd name="T3" fmla="*/ 2147483647 h 112"/>
              <a:gd name="T4" fmla="*/ 2147483647 w 304"/>
              <a:gd name="T5" fmla="*/ 2147483647 h 112"/>
              <a:gd name="T6" fmla="*/ 2147483647 w 304"/>
              <a:gd name="T7" fmla="*/ 2147483647 h 112"/>
              <a:gd name="T8" fmla="*/ 0 60000 65536"/>
              <a:gd name="T9" fmla="*/ 0 60000 65536"/>
              <a:gd name="T10" fmla="*/ 0 60000 65536"/>
              <a:gd name="T11" fmla="*/ 0 60000 65536"/>
              <a:gd name="T12" fmla="*/ 0 w 304"/>
              <a:gd name="T13" fmla="*/ 0 h 112"/>
              <a:gd name="T14" fmla="*/ 304 w 304"/>
              <a:gd name="T15" fmla="*/ 112 h 11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04" h="112">
                <a:moveTo>
                  <a:pt x="80" y="112"/>
                </a:moveTo>
                <a:cubicBezTo>
                  <a:pt x="40" y="72"/>
                  <a:pt x="0" y="32"/>
                  <a:pt x="32" y="16"/>
                </a:cubicBezTo>
                <a:cubicBezTo>
                  <a:pt x="64" y="0"/>
                  <a:pt x="240" y="0"/>
                  <a:pt x="272" y="16"/>
                </a:cubicBezTo>
                <a:cubicBezTo>
                  <a:pt x="304" y="32"/>
                  <a:pt x="264" y="72"/>
                  <a:pt x="224" y="112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tailEnd type="arrow" w="med" len="med"/>
          </a:ln>
        </p:spPr>
        <p:txBody>
          <a:bodyPr wrap="none" anchor="ctr"/>
          <a:p>
            <a:endParaRPr lang="en-US"/>
          </a:p>
        </p:txBody>
      </p:sp>
      <p:sp>
        <p:nvSpPr>
          <p:cNvPr id="47132" name="Freeform 31"/>
          <p:cNvSpPr/>
          <p:nvPr/>
        </p:nvSpPr>
        <p:spPr bwMode="auto">
          <a:xfrm>
            <a:off x="1447800" y="2590800"/>
            <a:ext cx="1447800" cy="228600"/>
          </a:xfrm>
          <a:custGeom>
            <a:avLst/>
            <a:gdLst>
              <a:gd name="T0" fmla="*/ 2147483647 w 912"/>
              <a:gd name="T1" fmla="*/ 2147483647 h 144"/>
              <a:gd name="T2" fmla="*/ 2147483647 w 912"/>
              <a:gd name="T3" fmla="*/ 0 h 144"/>
              <a:gd name="T4" fmla="*/ 0 w 912"/>
              <a:gd name="T5" fmla="*/ 2147483647 h 144"/>
              <a:gd name="T6" fmla="*/ 0 60000 65536"/>
              <a:gd name="T7" fmla="*/ 0 60000 65536"/>
              <a:gd name="T8" fmla="*/ 0 60000 65536"/>
              <a:gd name="T9" fmla="*/ 0 w 912"/>
              <a:gd name="T10" fmla="*/ 0 h 144"/>
              <a:gd name="T11" fmla="*/ 912 w 912"/>
              <a:gd name="T12" fmla="*/ 144 h 14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912" h="144">
                <a:moveTo>
                  <a:pt x="912" y="144"/>
                </a:moveTo>
                <a:cubicBezTo>
                  <a:pt x="748" y="72"/>
                  <a:pt x="584" y="0"/>
                  <a:pt x="432" y="0"/>
                </a:cubicBezTo>
                <a:cubicBezTo>
                  <a:pt x="280" y="0"/>
                  <a:pt x="140" y="72"/>
                  <a:pt x="0" y="144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tailEnd type="arrow" w="med" len="med"/>
          </a:ln>
        </p:spPr>
        <p:txBody>
          <a:bodyPr wrap="none" anchor="ctr"/>
          <a:p>
            <a:endParaRPr lang="en-US"/>
          </a:p>
        </p:txBody>
      </p:sp>
      <p:sp>
        <p:nvSpPr>
          <p:cNvPr id="47133" name="Text Box 32"/>
          <p:cNvSpPr txBox="1">
            <a:spLocks noChangeArrowheads="1"/>
          </p:cNvSpPr>
          <p:nvPr/>
        </p:nvSpPr>
        <p:spPr bwMode="auto">
          <a:xfrm>
            <a:off x="1622425" y="2743200"/>
            <a:ext cx="282575" cy="3048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p>
            <a:r>
              <a:rPr lang="en-US" sz="1400">
                <a:solidFill>
                  <a:schemeClr val="folHlink"/>
                </a:solidFill>
              </a:rPr>
              <a:t>0</a:t>
            </a:r>
            <a:endParaRPr lang="en-US" sz="1400">
              <a:solidFill>
                <a:schemeClr val="folHlink"/>
              </a:solidFill>
            </a:endParaRPr>
          </a:p>
        </p:txBody>
      </p:sp>
      <p:sp>
        <p:nvSpPr>
          <p:cNvPr id="47134" name="Text Box 33"/>
          <p:cNvSpPr txBox="1">
            <a:spLocks noChangeArrowheads="1"/>
          </p:cNvSpPr>
          <p:nvPr/>
        </p:nvSpPr>
        <p:spPr bwMode="auto">
          <a:xfrm>
            <a:off x="1676400" y="3124200"/>
            <a:ext cx="282575" cy="3048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p>
            <a:r>
              <a:rPr lang="en-US" sz="1400">
                <a:solidFill>
                  <a:schemeClr val="hlink"/>
                </a:solidFill>
              </a:rPr>
              <a:t>1</a:t>
            </a:r>
            <a:endParaRPr lang="en-US" sz="1400">
              <a:solidFill>
                <a:schemeClr val="hlink"/>
              </a:solidFill>
            </a:endParaRPr>
          </a:p>
        </p:txBody>
      </p:sp>
      <p:sp>
        <p:nvSpPr>
          <p:cNvPr id="47135" name="Text Box 34"/>
          <p:cNvSpPr txBox="1">
            <a:spLocks noChangeArrowheads="1"/>
          </p:cNvSpPr>
          <p:nvPr/>
        </p:nvSpPr>
        <p:spPr bwMode="auto">
          <a:xfrm>
            <a:off x="1600200" y="3581400"/>
            <a:ext cx="282575" cy="3048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p>
            <a:r>
              <a:rPr lang="en-US" sz="1400">
                <a:solidFill>
                  <a:schemeClr val="hlink"/>
                </a:solidFill>
              </a:rPr>
              <a:t>1</a:t>
            </a:r>
            <a:endParaRPr lang="en-US" sz="1400">
              <a:solidFill>
                <a:schemeClr val="hlink"/>
              </a:solidFill>
            </a:endParaRPr>
          </a:p>
        </p:txBody>
      </p:sp>
      <p:sp>
        <p:nvSpPr>
          <p:cNvPr id="47136" name="Text Box 35"/>
          <p:cNvSpPr txBox="1">
            <a:spLocks noChangeArrowheads="1"/>
          </p:cNvSpPr>
          <p:nvPr/>
        </p:nvSpPr>
        <p:spPr bwMode="auto">
          <a:xfrm>
            <a:off x="2155825" y="3962400"/>
            <a:ext cx="282575" cy="3048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p>
            <a:r>
              <a:rPr lang="en-US" sz="1400">
                <a:solidFill>
                  <a:schemeClr val="hlink"/>
                </a:solidFill>
              </a:rPr>
              <a:t>1</a:t>
            </a:r>
            <a:endParaRPr lang="en-US" sz="1400">
              <a:solidFill>
                <a:schemeClr val="hlink"/>
              </a:solidFill>
            </a:endParaRPr>
          </a:p>
        </p:txBody>
      </p:sp>
      <p:sp>
        <p:nvSpPr>
          <p:cNvPr id="47137" name="Text Box 37"/>
          <p:cNvSpPr txBox="1">
            <a:spLocks noChangeArrowheads="1"/>
          </p:cNvSpPr>
          <p:nvPr/>
        </p:nvSpPr>
        <p:spPr bwMode="auto">
          <a:xfrm>
            <a:off x="2460625" y="3581400"/>
            <a:ext cx="282575" cy="3048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p>
            <a:r>
              <a:rPr lang="en-US" sz="1400">
                <a:solidFill>
                  <a:schemeClr val="hlink"/>
                </a:solidFill>
              </a:rPr>
              <a:t>1</a:t>
            </a:r>
            <a:endParaRPr lang="en-US" sz="1400">
              <a:solidFill>
                <a:schemeClr val="hlink"/>
              </a:solidFill>
            </a:endParaRPr>
          </a:p>
        </p:txBody>
      </p:sp>
      <p:sp>
        <p:nvSpPr>
          <p:cNvPr id="47138" name="Text Box 38"/>
          <p:cNvSpPr txBox="1">
            <a:spLocks noChangeArrowheads="1"/>
          </p:cNvSpPr>
          <p:nvPr/>
        </p:nvSpPr>
        <p:spPr bwMode="auto">
          <a:xfrm>
            <a:off x="3581400" y="3200400"/>
            <a:ext cx="282575" cy="3048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p>
            <a:r>
              <a:rPr lang="en-US" sz="1400">
                <a:solidFill>
                  <a:schemeClr val="hlink"/>
                </a:solidFill>
              </a:rPr>
              <a:t>1</a:t>
            </a:r>
            <a:endParaRPr lang="en-US" sz="1400">
              <a:solidFill>
                <a:schemeClr val="hlink"/>
              </a:solidFill>
            </a:endParaRPr>
          </a:p>
        </p:txBody>
      </p:sp>
      <p:sp>
        <p:nvSpPr>
          <p:cNvPr id="47139" name="Text Box 39"/>
          <p:cNvSpPr txBox="1">
            <a:spLocks noChangeArrowheads="1"/>
          </p:cNvSpPr>
          <p:nvPr/>
        </p:nvSpPr>
        <p:spPr bwMode="auto">
          <a:xfrm>
            <a:off x="3222625" y="3124200"/>
            <a:ext cx="282575" cy="3048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p>
            <a:r>
              <a:rPr lang="en-US" sz="1400">
                <a:solidFill>
                  <a:schemeClr val="hlink"/>
                </a:solidFill>
              </a:rPr>
              <a:t>1</a:t>
            </a:r>
            <a:endParaRPr lang="en-US" sz="1400">
              <a:solidFill>
                <a:schemeClr val="hlink"/>
              </a:solidFill>
            </a:endParaRPr>
          </a:p>
        </p:txBody>
      </p:sp>
      <p:sp>
        <p:nvSpPr>
          <p:cNvPr id="47140" name="Line 40"/>
          <p:cNvSpPr>
            <a:spLocks noChangeShapeType="1"/>
          </p:cNvSpPr>
          <p:nvPr/>
        </p:nvSpPr>
        <p:spPr bwMode="auto">
          <a:xfrm flipH="1" flipV="1">
            <a:off x="3124200" y="3124200"/>
            <a:ext cx="6096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</p:spPr>
        <p:txBody>
          <a:bodyPr wrap="none" anchor="ctr"/>
          <a:p>
            <a:endParaRPr lang="en-US"/>
          </a:p>
        </p:txBody>
      </p:sp>
      <p:sp>
        <p:nvSpPr>
          <p:cNvPr id="47144" name="Text Box 44"/>
          <p:cNvSpPr txBox="1">
            <a:spLocks noChangeArrowheads="1"/>
          </p:cNvSpPr>
          <p:nvPr/>
        </p:nvSpPr>
        <p:spPr bwMode="auto">
          <a:xfrm>
            <a:off x="3298825" y="3581400"/>
            <a:ext cx="282575" cy="3048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p>
            <a:r>
              <a:rPr lang="en-US" sz="1400">
                <a:solidFill>
                  <a:schemeClr val="folHlink"/>
                </a:solidFill>
              </a:rPr>
              <a:t>0</a:t>
            </a:r>
            <a:endParaRPr lang="en-US" sz="1400">
              <a:solidFill>
                <a:schemeClr val="folHlink"/>
              </a:solidFill>
            </a:endParaRPr>
          </a:p>
        </p:txBody>
      </p:sp>
      <p:sp>
        <p:nvSpPr>
          <p:cNvPr id="47145" name="Text Box 45"/>
          <p:cNvSpPr txBox="1">
            <a:spLocks noChangeArrowheads="1"/>
          </p:cNvSpPr>
          <p:nvPr/>
        </p:nvSpPr>
        <p:spPr bwMode="auto">
          <a:xfrm>
            <a:off x="2917825" y="4038600"/>
            <a:ext cx="282575" cy="3048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p>
            <a:r>
              <a:rPr lang="en-US" sz="1400">
                <a:solidFill>
                  <a:schemeClr val="folHlink"/>
                </a:solidFill>
              </a:rPr>
              <a:t>0</a:t>
            </a:r>
            <a:endParaRPr lang="en-US" sz="1400">
              <a:solidFill>
                <a:schemeClr val="folHlink"/>
              </a:solidFill>
            </a:endParaRPr>
          </a:p>
        </p:txBody>
      </p:sp>
      <p:sp>
        <p:nvSpPr>
          <p:cNvPr id="47146" name="Text Box 46"/>
          <p:cNvSpPr txBox="1">
            <a:spLocks noChangeArrowheads="1"/>
          </p:cNvSpPr>
          <p:nvPr/>
        </p:nvSpPr>
        <p:spPr bwMode="auto">
          <a:xfrm>
            <a:off x="3375025" y="2743200"/>
            <a:ext cx="282575" cy="3048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p>
            <a:r>
              <a:rPr lang="en-US" sz="1400">
                <a:solidFill>
                  <a:schemeClr val="folHlink"/>
                </a:solidFill>
              </a:rPr>
              <a:t>0</a:t>
            </a:r>
            <a:endParaRPr lang="en-US" sz="1400">
              <a:solidFill>
                <a:schemeClr val="folHlink"/>
              </a:solidFill>
            </a:endParaRPr>
          </a:p>
        </p:txBody>
      </p:sp>
      <p:sp>
        <p:nvSpPr>
          <p:cNvPr id="47147" name="Text Box 47"/>
          <p:cNvSpPr txBox="1">
            <a:spLocks noChangeArrowheads="1"/>
          </p:cNvSpPr>
          <p:nvPr/>
        </p:nvSpPr>
        <p:spPr bwMode="auto">
          <a:xfrm>
            <a:off x="2384425" y="3048000"/>
            <a:ext cx="282575" cy="3048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p>
            <a:r>
              <a:rPr lang="en-US" sz="1400">
                <a:solidFill>
                  <a:schemeClr val="folHlink"/>
                </a:solidFill>
              </a:rPr>
              <a:t>0</a:t>
            </a:r>
            <a:endParaRPr lang="en-US" sz="1400">
              <a:solidFill>
                <a:schemeClr val="folHlink"/>
              </a:solidFill>
            </a:endParaRPr>
          </a:p>
        </p:txBody>
      </p:sp>
      <p:sp>
        <p:nvSpPr>
          <p:cNvPr id="47148" name="Text Box 48"/>
          <p:cNvSpPr txBox="1">
            <a:spLocks noChangeArrowheads="1"/>
          </p:cNvSpPr>
          <p:nvPr/>
        </p:nvSpPr>
        <p:spPr bwMode="auto">
          <a:xfrm>
            <a:off x="2232025" y="3276600"/>
            <a:ext cx="282575" cy="3048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p>
            <a:r>
              <a:rPr lang="en-US" sz="1400">
                <a:solidFill>
                  <a:schemeClr val="folHlink"/>
                </a:solidFill>
              </a:rPr>
              <a:t>0</a:t>
            </a:r>
            <a:endParaRPr lang="en-US" sz="1400">
              <a:solidFill>
                <a:schemeClr val="folHlink"/>
              </a:solidFill>
            </a:endParaRPr>
          </a:p>
        </p:txBody>
      </p:sp>
      <p:sp>
        <p:nvSpPr>
          <p:cNvPr id="47149" name="Text Box 49"/>
          <p:cNvSpPr txBox="1">
            <a:spLocks noChangeArrowheads="1"/>
          </p:cNvSpPr>
          <p:nvPr/>
        </p:nvSpPr>
        <p:spPr bwMode="auto">
          <a:xfrm>
            <a:off x="2384425" y="2743200"/>
            <a:ext cx="282575" cy="3048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p>
            <a:r>
              <a:rPr lang="en-US" sz="1400">
                <a:solidFill>
                  <a:schemeClr val="hlink"/>
                </a:solidFill>
              </a:rPr>
              <a:t>1</a:t>
            </a:r>
            <a:endParaRPr lang="en-US" sz="1400">
              <a:solidFill>
                <a:schemeClr val="hlink"/>
              </a:solidFill>
            </a:endParaRPr>
          </a:p>
        </p:txBody>
      </p:sp>
      <p:graphicFrame>
        <p:nvGraphicFramePr>
          <p:cNvPr id="239123" name="Group 531"/>
          <p:cNvGraphicFramePr>
            <a:graphicFrameLocks noGrp="1"/>
          </p:cNvGraphicFramePr>
          <p:nvPr/>
        </p:nvGraphicFramePr>
        <p:xfrm>
          <a:off x="5969635" y="670560"/>
          <a:ext cx="3429000" cy="3292475"/>
        </p:xfrm>
        <a:graphic>
          <a:graphicData uri="http://schemas.openxmlformats.org/drawingml/2006/table">
            <a:tbl>
              <a:tblPr/>
              <a:tblGrid>
                <a:gridCol w="381000"/>
                <a:gridCol w="381000"/>
                <a:gridCol w="381000"/>
                <a:gridCol w="381000"/>
                <a:gridCol w="381000"/>
                <a:gridCol w="381000"/>
                <a:gridCol w="381000"/>
                <a:gridCol w="381000"/>
                <a:gridCol w="381000"/>
              </a:tblGrid>
              <a:tr h="365760"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A</a:t>
                      </a: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=</a:t>
                      </a: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F9F9F"/>
                    </a:solidFill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F9F9F"/>
                    </a:solidFill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F9F9F"/>
                    </a:solidFill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F9F9F"/>
                    </a:solidFill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F9F9F"/>
                    </a:solidFill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F9F9F"/>
                    </a:solidFill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F9F9F"/>
                    </a:solidFill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F9F9F"/>
                    </a:solidFill>
                  </a:tcPr>
                </a:tc>
              </a:tr>
              <a:tr h="282575"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B</a:t>
                      </a: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0" lang="en-I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hlink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F9F9F"/>
                    </a:solidFill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hlink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F9F9F"/>
                    </a:solidFill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hlink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F9F9F"/>
                    </a:solidFill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hlink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F9F9F"/>
                    </a:solidFill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hlink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F9F9F"/>
                    </a:solidFill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hlink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F9F9F"/>
                    </a:solidFill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hlink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F9F9F"/>
                    </a:solidFill>
                  </a:tcPr>
                </a:tc>
              </a:tr>
              <a:tr h="282575"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C</a:t>
                      </a: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IN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Arial" panose="020B0604020202020204" pitchFamily="34" charset="0"/>
                        </a:rPr>
                        <a:t>X</a:t>
                      </a:r>
                      <a:endParaRPr kumimoji="0" lang="en-I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hlink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IN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Arial" panose="020B0604020202020204" pitchFamily="34" charset="0"/>
                        </a:rPr>
                        <a:t>X</a:t>
                      </a:r>
                      <a:endParaRPr kumimoji="0" lang="en-I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hlink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F9F9F"/>
                    </a:solidFill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hlink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F9F9F"/>
                    </a:solidFill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hlink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F9F9F"/>
                    </a:solidFill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hlink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F9F9F"/>
                    </a:solidFill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hlink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F9F9F"/>
                    </a:solidFill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hlink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F9F9F"/>
                    </a:solidFill>
                  </a:tcPr>
                </a:tc>
              </a:tr>
              <a:tr h="282575"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D</a:t>
                      </a: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0" lang="en-I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hlink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0" lang="en-I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hlink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IN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Arial" panose="020B0604020202020204" pitchFamily="34" charset="0"/>
                        </a:rPr>
                        <a:t>X</a:t>
                      </a:r>
                      <a:endParaRPr kumimoji="0" lang="en-I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hlink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F9F9F"/>
                    </a:solidFill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hlink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F9F9F"/>
                    </a:solidFill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hlink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F9F9F"/>
                    </a:solidFill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hlink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F9F9F"/>
                    </a:solidFill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hlink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F9F9F"/>
                    </a:solidFill>
                  </a:tcPr>
                </a:tc>
              </a:tr>
              <a:tr h="282575"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E</a:t>
                      </a: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hlink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0" lang="en-I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hlink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IN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Arial" panose="020B0604020202020204" pitchFamily="34" charset="0"/>
                        </a:rPr>
                        <a:t>X</a:t>
                      </a:r>
                      <a:endParaRPr kumimoji="0" lang="en-I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hlink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0" lang="en-I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hlink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F9F9F"/>
                    </a:solidFill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hlink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F9F9F"/>
                    </a:solidFill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hlink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F9F9F"/>
                    </a:solidFill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hlink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F9F9F"/>
                    </a:solidFill>
                  </a:tcPr>
                </a:tc>
              </a:tr>
              <a:tr h="282575"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F</a:t>
                      </a: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0" lang="en-I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hlink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0" lang="en-I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hlink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IN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Arial" panose="020B0604020202020204" pitchFamily="34" charset="0"/>
                        </a:rPr>
                        <a:t>X</a:t>
                      </a:r>
                      <a:endParaRPr kumimoji="0" lang="en-I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hlink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hlink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0" lang="en-I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hlink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F9F9F"/>
                    </a:solidFill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hlink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F9F9F"/>
                    </a:solidFill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hlink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F9F9F"/>
                    </a:solidFill>
                  </a:tcPr>
                </a:tc>
              </a:tr>
              <a:tr h="282575"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G</a:t>
                      </a: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0" lang="en-I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hlink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0" lang="en-I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hlink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IN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Arial" panose="020B0604020202020204" pitchFamily="34" charset="0"/>
                        </a:rPr>
                        <a:t>X</a:t>
                      </a:r>
                      <a:endParaRPr kumimoji="0" lang="en-I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hlink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0" lang="en-I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hlink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0" lang="en-I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hlink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0" lang="en-I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hlink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F9F9F"/>
                    </a:solidFill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hlink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F9F9F"/>
                    </a:solidFill>
                  </a:tcPr>
                </a:tc>
              </a:tr>
              <a:tr h="365125"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H</a:t>
                      </a: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0" lang="en-I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hlink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hlink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IN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Arial" panose="020B0604020202020204" pitchFamily="34" charset="0"/>
                        </a:rPr>
                        <a:t>X</a:t>
                      </a:r>
                      <a:endParaRPr kumimoji="0" lang="en-I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hlink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0" lang="en-I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hlink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0" lang="en-I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hlink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0" lang="en-I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hlink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0" lang="en-I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hlink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=</a:t>
                      </a: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F9F9F"/>
                    </a:solidFill>
                  </a:tcPr>
                </a:tc>
              </a:tr>
              <a:tr h="282575"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A</a:t>
                      </a: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B</a:t>
                      </a: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C</a:t>
                      </a: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D</a:t>
                      </a: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E</a:t>
                      </a: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F</a:t>
                      </a: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G</a:t>
                      </a: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H</a:t>
                      </a: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6" name="Text Box 33"/>
          <p:cNvSpPr txBox="1">
            <a:spLocks noChangeArrowheads="1"/>
          </p:cNvSpPr>
          <p:nvPr/>
        </p:nvSpPr>
        <p:spPr bwMode="auto">
          <a:xfrm>
            <a:off x="2923540" y="2233930"/>
            <a:ext cx="282575" cy="3048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p>
            <a:r>
              <a:rPr lang="en-US" sz="1400">
                <a:solidFill>
                  <a:schemeClr val="hlink"/>
                </a:solidFill>
              </a:rPr>
              <a:t>1</a:t>
            </a:r>
            <a:endParaRPr lang="en-US" sz="1400">
              <a:solidFill>
                <a:schemeClr val="hlink"/>
              </a:solidFill>
            </a:endParaRPr>
          </a:p>
        </p:txBody>
      </p:sp>
      <p:sp>
        <p:nvSpPr>
          <p:cNvPr id="7" name="Text Box 45"/>
          <p:cNvSpPr txBox="1">
            <a:spLocks noChangeArrowheads="1"/>
          </p:cNvSpPr>
          <p:nvPr/>
        </p:nvSpPr>
        <p:spPr bwMode="auto">
          <a:xfrm>
            <a:off x="2427605" y="4462780"/>
            <a:ext cx="282575" cy="3048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p>
            <a:r>
              <a:rPr lang="en-US" sz="1400">
                <a:solidFill>
                  <a:schemeClr val="folHlink"/>
                </a:solidFill>
              </a:rPr>
              <a:t>0</a:t>
            </a:r>
            <a:endParaRPr lang="en-US" sz="1400">
              <a:solidFill>
                <a:schemeClr val="folHlink"/>
              </a:solidFill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539115" y="2469515"/>
            <a:ext cx="6775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US"/>
              <a:t>start</a:t>
            </a:r>
            <a:endParaRPr lang="en-IN" altLang="en-US"/>
          </a:p>
        </p:txBody>
      </p:sp>
      <p:sp>
        <p:nvSpPr>
          <p:cNvPr id="2" name="Text Box 46"/>
          <p:cNvSpPr txBox="1">
            <a:spLocks noChangeArrowheads="1"/>
          </p:cNvSpPr>
          <p:nvPr/>
        </p:nvSpPr>
        <p:spPr bwMode="auto">
          <a:xfrm>
            <a:off x="2030095" y="2233930"/>
            <a:ext cx="282575" cy="3048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p>
            <a:r>
              <a:rPr lang="en-US" sz="1400">
                <a:solidFill>
                  <a:schemeClr val="folHlink"/>
                </a:solidFill>
              </a:rPr>
              <a:t>0</a:t>
            </a:r>
            <a:endParaRPr lang="en-US" sz="1400">
              <a:solidFill>
                <a:schemeClr val="folHlin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89610"/>
          </a:xfrm>
        </p:spPr>
        <p:txBody>
          <a:bodyPr>
            <a:normAutofit fontScale="90000"/>
          </a:bodyPr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271905"/>
            <a:ext cx="10812145" cy="4905375"/>
          </a:xfrm>
        </p:spPr>
        <p:txBody>
          <a:bodyPr/>
          <a:p>
            <a:pPr marL="0" indent="0">
              <a:buNone/>
            </a:pPr>
            <a:r>
              <a:rPr lang="en-IN" altLang="en-US"/>
              <a:t>(AB) (AC) (AD)(AE) (AF) (AG) (AH)</a:t>
            </a:r>
            <a:endParaRPr lang="en-IN" altLang="en-US"/>
          </a:p>
          <a:p>
            <a:pPr marL="0" indent="0">
              <a:buNone/>
            </a:pPr>
            <a:r>
              <a:rPr lang="en-IN" altLang="en-US"/>
              <a:t>         (BC) (BD) (BE) (BF) (BG) (BH)</a:t>
            </a:r>
            <a:endParaRPr lang="en-IN" altLang="en-US"/>
          </a:p>
          <a:p>
            <a:pPr marL="0" indent="0">
              <a:buNone/>
            </a:pPr>
            <a:r>
              <a:rPr lang="en-IN" altLang="en-US"/>
              <a:t>                  (CD) (CE) (CF) (CG) (CH)</a:t>
            </a:r>
            <a:endParaRPr lang="en-IN" altLang="en-US"/>
          </a:p>
          <a:p>
            <a:pPr marL="0" indent="0">
              <a:buNone/>
            </a:pPr>
            <a:r>
              <a:rPr lang="en-IN" altLang="en-US"/>
              <a:t>                           (DE) (DF) (DG) (DH)</a:t>
            </a:r>
            <a:endParaRPr lang="en-IN" altLang="en-US"/>
          </a:p>
          <a:p>
            <a:pPr marL="0" indent="0">
              <a:buNone/>
            </a:pPr>
            <a:r>
              <a:rPr lang="en-IN" altLang="en-US"/>
              <a:t>                                     (EF) (EG) (EH) </a:t>
            </a:r>
            <a:endParaRPr lang="en-IN" altLang="en-US"/>
          </a:p>
          <a:p>
            <a:pPr marL="0" indent="0">
              <a:buNone/>
            </a:pPr>
            <a:r>
              <a:rPr lang="en-IN" altLang="en-US"/>
              <a:t>                                              (FG) (FH)</a:t>
            </a:r>
            <a:endParaRPr lang="en-IN" altLang="en-US"/>
          </a:p>
          <a:p>
            <a:pPr marL="0" indent="0">
              <a:buNone/>
            </a:pPr>
            <a:r>
              <a:rPr lang="en-IN" altLang="en-US"/>
              <a:t>				          (GH)</a:t>
            </a:r>
            <a:endParaRPr lang="en-IN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4225" y="192405"/>
            <a:ext cx="10390505" cy="727075"/>
          </a:xfrm>
        </p:spPr>
        <p:txBody>
          <a:bodyPr>
            <a:normAutofit fontScale="90000"/>
          </a:bodyPr>
          <a:p>
            <a:pPr algn="ctr"/>
            <a:r>
              <a:rPr lang="en-IN" altLang="en-US"/>
              <a:t>Regular Expressions and Languages</a:t>
            </a:r>
            <a:endParaRPr lang="en-IN" altLang="en-US"/>
          </a:p>
        </p:txBody>
      </p:sp>
      <p:sp>
        <p:nvSpPr>
          <p:cNvPr id="3" name="Text Box 2"/>
          <p:cNvSpPr txBox="1"/>
          <p:nvPr/>
        </p:nvSpPr>
        <p:spPr>
          <a:xfrm>
            <a:off x="1145540" y="919480"/>
            <a:ext cx="9483725" cy="56311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indent="0">
              <a:buFont typeface="Wingdings" panose="05000000000000000000" charset="0"/>
              <a:buNone/>
            </a:pPr>
            <a:r>
              <a:rPr lang="en-IN" altLang="en-US"/>
              <a:t>Building regular expressions</a:t>
            </a:r>
            <a:endParaRPr lang="en-IN" altLang="en-US"/>
          </a:p>
          <a:p>
            <a:pPr lvl="0" indent="0">
              <a:buFont typeface="Wingdings" panose="05000000000000000000" charset="0"/>
              <a:buNone/>
            </a:pPr>
            <a:endParaRPr lang="en-IN" altLang="en-US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IN" altLang="en-US"/>
              <a:t>Regular expressions E describe the langauge it represents which is denoted by L(E)</a:t>
            </a:r>
            <a:endParaRPr lang="en-IN" altLang="en-US"/>
          </a:p>
          <a:p>
            <a:pPr lvl="0" indent="0">
              <a:buFont typeface="Arial" panose="020B0604020202020204" pitchFamily="34" charset="0"/>
              <a:buNone/>
            </a:pPr>
            <a:r>
              <a:rPr lang="en-IN" altLang="en-US"/>
              <a:t>Basis: It consists of 3 parts</a:t>
            </a:r>
            <a:endParaRPr lang="en-IN" altLang="en-US"/>
          </a:p>
          <a:p>
            <a:pPr lvl="0" indent="0">
              <a:buFont typeface="Arial" panose="020B0604020202020204" pitchFamily="34" charset="0"/>
              <a:buNone/>
            </a:pPr>
            <a:endParaRPr lang="en-IN" altLang="en-US"/>
          </a:p>
          <a:p>
            <a:pPr marL="342900" lvl="0" indent="-342900">
              <a:buFont typeface="Arial" panose="020B0604020202020204" pitchFamily="34" charset="0"/>
              <a:buAutoNum type="arabicPeriod"/>
            </a:pPr>
            <a:r>
              <a:rPr lang="en-IN" altLang="en-US"/>
              <a:t>The constants </a:t>
            </a:r>
            <a:r>
              <a:rPr lang="en-US" dirty="0" smtClean="0">
                <a:sym typeface="Symbol" panose="05050102010706020507" pitchFamily="28" charset="2"/>
              </a:rPr>
              <a:t> </a:t>
            </a:r>
            <a:r>
              <a:rPr lang="en-IN" altLang="en-US" dirty="0" smtClean="0">
                <a:sym typeface="Symbol" panose="05050102010706020507" pitchFamily="28" charset="2"/>
              </a:rPr>
              <a:t>and </a:t>
            </a:r>
            <a:r>
              <a:rPr lang="en-US" dirty="0" smtClean="0">
                <a:sym typeface="+mn-ea"/>
              </a:rPr>
              <a:t>Ø </a:t>
            </a:r>
            <a:r>
              <a:rPr lang="en-IN" altLang="en-US" dirty="0" smtClean="0">
                <a:sym typeface="+mn-ea"/>
              </a:rPr>
              <a:t>are regular expressions denoting the langauge {</a:t>
            </a:r>
            <a:r>
              <a:rPr lang="en-US" dirty="0" smtClean="0">
                <a:sym typeface="Symbol" panose="05050102010706020507" pitchFamily="28" charset="2"/>
              </a:rPr>
              <a:t></a:t>
            </a:r>
            <a:r>
              <a:rPr lang="en-IN" altLang="en-US" dirty="0" smtClean="0">
                <a:sym typeface="Symbol" panose="05050102010706020507" pitchFamily="28" charset="2"/>
              </a:rPr>
              <a:t>} and </a:t>
            </a:r>
            <a:r>
              <a:rPr lang="en-US" dirty="0" smtClean="0">
                <a:sym typeface="+mn-ea"/>
              </a:rPr>
              <a:t>Ø </a:t>
            </a:r>
            <a:r>
              <a:rPr lang="en-IN" altLang="en-US" dirty="0" smtClean="0">
                <a:sym typeface="+mn-ea"/>
              </a:rPr>
              <a:t>respectively.</a:t>
            </a:r>
            <a:endParaRPr lang="en-IN" altLang="en-US" dirty="0" smtClean="0">
              <a:sym typeface="+mn-ea"/>
            </a:endParaRPr>
          </a:p>
          <a:p>
            <a:pPr marL="342900" lvl="0" indent="-342900">
              <a:buFont typeface="Arial" panose="020B0604020202020204" pitchFamily="34" charset="0"/>
              <a:buAutoNum type="arabicPeriod"/>
            </a:pPr>
            <a:r>
              <a:rPr lang="en-IN" altLang="en-US" dirty="0" smtClean="0">
                <a:sym typeface="+mn-ea"/>
              </a:rPr>
              <a:t>If a is any symbol then a is regular expression.</a:t>
            </a:r>
            <a:endParaRPr lang="en-IN" altLang="en-US" dirty="0" smtClean="0">
              <a:sym typeface="+mn-ea"/>
            </a:endParaRPr>
          </a:p>
          <a:p>
            <a:pPr marL="342900" lvl="0" indent="-342900">
              <a:buFont typeface="Arial" panose="020B0604020202020204" pitchFamily="34" charset="0"/>
              <a:buAutoNum type="arabicPeriod"/>
            </a:pPr>
            <a:r>
              <a:rPr lang="en-IN" altLang="en-US" dirty="0" smtClean="0">
                <a:sym typeface="+mn-ea"/>
              </a:rPr>
              <a:t>A variable usually capitalised and italic such as L is a variable representing any langauge.</a:t>
            </a:r>
            <a:endParaRPr lang="en-IN" altLang="en-US" dirty="0" smtClean="0">
              <a:sym typeface="+mn-ea"/>
            </a:endParaRPr>
          </a:p>
          <a:p>
            <a:pPr lvl="0" indent="0">
              <a:buFont typeface="Arial" panose="020B0604020202020204" pitchFamily="34" charset="0"/>
              <a:buNone/>
            </a:pPr>
            <a:endParaRPr lang="en-IN" altLang="en-US"/>
          </a:p>
          <a:p>
            <a:pPr lvl="0" indent="0">
              <a:buFont typeface="Arial" panose="020B0604020202020204" pitchFamily="34" charset="0"/>
              <a:buNone/>
            </a:pPr>
            <a:r>
              <a:rPr lang="en-IN" altLang="en-US"/>
              <a:t>Induction:</a:t>
            </a:r>
            <a:endParaRPr lang="en-IN" altLang="en-US"/>
          </a:p>
          <a:p>
            <a:pPr lvl="0" indent="0">
              <a:buFont typeface="Arial" panose="020B0604020202020204" pitchFamily="34" charset="0"/>
              <a:buNone/>
            </a:pPr>
            <a:endParaRPr lang="en-IN" altLang="en-US"/>
          </a:p>
          <a:p>
            <a:pPr marL="342900" lvl="0" indent="-342900">
              <a:buFont typeface="Arial" panose="020B0604020202020204" pitchFamily="34" charset="0"/>
              <a:buAutoNum type="arabicPeriod"/>
            </a:pPr>
            <a:r>
              <a:rPr lang="en-IN" altLang="en-US"/>
              <a:t>If E and F are regular expressions then E+F is a regular expression denoting the union of L(E) and L(F).</a:t>
            </a:r>
            <a:endParaRPr lang="en-IN" altLang="en-US"/>
          </a:p>
          <a:p>
            <a:pPr marL="342900" lvl="0" indent="-342900">
              <a:buFont typeface="Arial" panose="020B0604020202020204" pitchFamily="34" charset="0"/>
              <a:buAutoNum type="arabicPeriod"/>
            </a:pPr>
            <a:r>
              <a:rPr lang="en-IN" altLang="en-US"/>
              <a:t>If E and F are regular expressions then EF is a regular expressoins denoting the concatenation of L(E) and L(F).</a:t>
            </a:r>
            <a:endParaRPr lang="en-IN" altLang="en-US"/>
          </a:p>
          <a:p>
            <a:pPr marL="342900" lvl="0" indent="-342900">
              <a:buFont typeface="Arial" panose="020B0604020202020204" pitchFamily="34" charset="0"/>
              <a:buAutoNum type="arabicPeriod"/>
            </a:pPr>
            <a:r>
              <a:rPr lang="en-IN" altLang="en-US"/>
              <a:t>If E is aregular expression then E* is a regular expression denoting closure of L(E)</a:t>
            </a:r>
            <a:endParaRPr lang="en-IN" altLang="en-US"/>
          </a:p>
          <a:p>
            <a:pPr marL="342900" lvl="0" indent="-342900">
              <a:buFont typeface="Arial" panose="020B0604020202020204" pitchFamily="34" charset="0"/>
              <a:buAutoNum type="arabicPeriod"/>
            </a:pPr>
            <a:r>
              <a:rPr lang="en-IN" altLang="en-US"/>
              <a:t>If E is a regular expression then  (E) a parameterised E is also a regular expression denoting same langauge as E. </a:t>
            </a:r>
            <a:endParaRPr lang="en-IN" altLang="en-US"/>
          </a:p>
          <a:p>
            <a:pPr lvl="0" indent="0">
              <a:buFont typeface="Arial" panose="020B0604020202020204" pitchFamily="34" charset="0"/>
              <a:buNone/>
            </a:pPr>
            <a:endParaRPr lang="en-IN" altLang="en-US"/>
          </a:p>
          <a:p>
            <a:pPr lvl="0" indent="0">
              <a:buFont typeface="Wingdings" panose="05000000000000000000" charset="0"/>
              <a:buNone/>
            </a:pPr>
            <a:endParaRPr lang="en-IN" alt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36575"/>
          </a:xfrm>
        </p:spPr>
        <p:txBody>
          <a:bodyPr>
            <a:normAutofit fontScale="90000"/>
          </a:bodyPr>
          <a:p>
            <a:endParaRPr lang="en-US"/>
          </a:p>
        </p:txBody>
      </p:sp>
      <p:graphicFrame>
        <p:nvGraphicFramePr>
          <p:cNvPr id="7" name="Table 6"/>
          <p:cNvGraphicFramePr/>
          <p:nvPr/>
        </p:nvGraphicFramePr>
        <p:xfrm>
          <a:off x="838200" y="1333500"/>
          <a:ext cx="8532495" cy="4191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44165"/>
                <a:gridCol w="2844165"/>
                <a:gridCol w="2844165"/>
              </a:tblGrid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 dirty="0" smtClean="0">
                          <a:solidFill>
                            <a:schemeClr val="tx1"/>
                          </a:solidFill>
                          <a:sym typeface="+mn-ea"/>
                        </a:rPr>
                        <a:t>δ</a:t>
                      </a:r>
                      <a:endParaRPr lang="en-US" sz="1800" dirty="0" smtClean="0">
                        <a:solidFill>
                          <a:schemeClr val="tx1"/>
                        </a:solidFill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IN" alt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IN" alt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AB</a:t>
                      </a: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BG</a:t>
                      </a: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FC</a:t>
                      </a:r>
                      <a:endParaRPr lang="en-I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AD</a:t>
                      </a: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BC</a:t>
                      </a: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FG</a:t>
                      </a:r>
                      <a:endParaRPr lang="en-I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AE</a:t>
                      </a: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BH</a:t>
                      </a: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FF</a:t>
                      </a:r>
                      <a:endParaRPr lang="en-I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AF</a:t>
                      </a: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BC</a:t>
                      </a: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FG</a:t>
                      </a:r>
                      <a:endParaRPr lang="en-I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AG</a:t>
                      </a: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BG</a:t>
                      </a: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FE</a:t>
                      </a:r>
                      <a:endParaRPr lang="en-I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AH</a:t>
                      </a: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BG</a:t>
                      </a: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FC</a:t>
                      </a:r>
                      <a:endParaRPr lang="en-I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BD</a:t>
                      </a: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GC</a:t>
                      </a: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CG</a:t>
                      </a:r>
                      <a:endParaRPr lang="en-I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BE</a:t>
                      </a: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GH</a:t>
                      </a: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CF</a:t>
                      </a:r>
                      <a:endParaRPr lang="en-I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BF</a:t>
                      </a: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GC</a:t>
                      </a: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CG</a:t>
                      </a:r>
                      <a:endParaRPr lang="en-I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BG</a:t>
                      </a: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GG</a:t>
                      </a: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CE</a:t>
                      </a:r>
                      <a:endParaRPr lang="en-IN" altLang="en-US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7" name="Content Placeholder 6"/>
          <p:cNvGraphicFramePr/>
          <p:nvPr>
            <p:ph idx="1"/>
          </p:nvPr>
        </p:nvGraphicFramePr>
        <p:xfrm>
          <a:off x="864870" y="1234440"/>
          <a:ext cx="8368665" cy="438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89555"/>
                <a:gridCol w="2789555"/>
                <a:gridCol w="2789555"/>
              </a:tblGrid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 dirty="0" smtClean="0">
                          <a:solidFill>
                            <a:schemeClr val="tx1"/>
                          </a:solidFill>
                          <a:sym typeface="+mn-ea"/>
                        </a:rPr>
                        <a:t>δ</a:t>
                      </a:r>
                      <a:endParaRPr lang="en-US" sz="1800" dirty="0" smtClean="0">
                        <a:solidFill>
                          <a:schemeClr val="tx1"/>
                        </a:solidFill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IN" alt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IN" alt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BH</a:t>
                      </a: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GG</a:t>
                      </a: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CC</a:t>
                      </a:r>
                      <a:endParaRPr lang="en-IN" altLang="en-US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DE</a:t>
                      </a: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CH</a:t>
                      </a: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GF</a:t>
                      </a:r>
                      <a:endParaRPr lang="en-IN" altLang="en-US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DF</a:t>
                      </a: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CC</a:t>
                      </a: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GG</a:t>
                      </a:r>
                      <a:endParaRPr lang="en-IN" altLang="en-US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DG</a:t>
                      </a: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CG</a:t>
                      </a: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GC</a:t>
                      </a:r>
                      <a:endParaRPr lang="en-IN" altLang="en-US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DH</a:t>
                      </a: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CG</a:t>
                      </a: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GC</a:t>
                      </a:r>
                      <a:endParaRPr lang="en-IN" altLang="en-US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EF</a:t>
                      </a: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HC</a:t>
                      </a: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FG</a:t>
                      </a:r>
                      <a:endParaRPr lang="en-IN" altLang="en-US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EG</a:t>
                      </a: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HG</a:t>
                      </a: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FE</a:t>
                      </a:r>
                      <a:endParaRPr lang="en-IN" altLang="en-US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EH</a:t>
                      </a: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HG</a:t>
                      </a: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FC</a:t>
                      </a:r>
                      <a:endParaRPr lang="en-IN" altLang="en-US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FG</a:t>
                      </a: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CG</a:t>
                      </a: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GE</a:t>
                      </a:r>
                      <a:endParaRPr lang="en-IN" altLang="en-US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FH</a:t>
                      </a: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CG</a:t>
                      </a: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GC</a:t>
                      </a:r>
                      <a:endParaRPr lang="en-IN" altLang="en-US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GH</a:t>
                      </a: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GG</a:t>
                      </a: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EC</a:t>
                      </a:r>
                      <a:endParaRPr lang="en-IN" altLang="en-US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36575"/>
          </a:xfrm>
        </p:spPr>
        <p:txBody>
          <a:bodyPr>
            <a:normAutofit fontScale="90000"/>
          </a:bodyPr>
          <a:p>
            <a:r>
              <a:rPr lang="en-IN" altLang="en-US"/>
              <a:t>Underline the pairs with accepting state</a:t>
            </a:r>
            <a:endParaRPr lang="en-IN" altLang="en-US"/>
          </a:p>
        </p:txBody>
      </p:sp>
      <p:graphicFrame>
        <p:nvGraphicFramePr>
          <p:cNvPr id="7" name="Table 6"/>
          <p:cNvGraphicFramePr/>
          <p:nvPr/>
        </p:nvGraphicFramePr>
        <p:xfrm>
          <a:off x="1168400" y="1286510"/>
          <a:ext cx="7717155" cy="402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72385"/>
                <a:gridCol w="2572385"/>
                <a:gridCol w="2572385"/>
              </a:tblGrid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 dirty="0" smtClean="0">
                          <a:solidFill>
                            <a:schemeClr val="tx1"/>
                          </a:solidFill>
                          <a:sym typeface="+mn-ea"/>
                        </a:rPr>
                        <a:t>δ</a:t>
                      </a:r>
                      <a:endParaRPr lang="en-US" sz="1800" dirty="0" smtClean="0">
                        <a:solidFill>
                          <a:schemeClr val="tx1"/>
                        </a:solidFill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IN" alt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IN" alt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AB</a:t>
                      </a: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BG</a:t>
                      </a: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 u="sng"/>
                        <a:t>FC</a:t>
                      </a:r>
                      <a:endParaRPr lang="en-IN" altLang="en-US" u="sng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AD</a:t>
                      </a: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 u="sng"/>
                        <a:t>BC</a:t>
                      </a:r>
                      <a:endParaRPr lang="en-IN" altLang="en-US" u="sng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FG</a:t>
                      </a:r>
                      <a:endParaRPr lang="en-IN" altLang="en-US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AE</a:t>
                      </a: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BH</a:t>
                      </a: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FF</a:t>
                      </a:r>
                      <a:endParaRPr lang="en-IN" altLang="en-US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AF</a:t>
                      </a: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 u="sng"/>
                        <a:t>BC</a:t>
                      </a:r>
                      <a:endParaRPr lang="en-IN" altLang="en-US" u="sng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FG</a:t>
                      </a:r>
                      <a:endParaRPr lang="en-IN" altLang="en-US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AG</a:t>
                      </a: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BG</a:t>
                      </a: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FE</a:t>
                      </a:r>
                      <a:endParaRPr lang="en-IN" altLang="en-US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AH</a:t>
                      </a: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BG</a:t>
                      </a: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 u="sng"/>
                        <a:t>FC</a:t>
                      </a:r>
                      <a:endParaRPr lang="en-IN" altLang="en-US" u="sng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BD</a:t>
                      </a: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 u="sng"/>
                        <a:t>GC</a:t>
                      </a:r>
                      <a:endParaRPr lang="en-IN" altLang="en-US" u="sng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 u="sng"/>
                        <a:t>CG</a:t>
                      </a:r>
                      <a:endParaRPr lang="en-IN" altLang="en-US" u="sng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BE</a:t>
                      </a: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GH</a:t>
                      </a: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 u="sng"/>
                        <a:t>CF</a:t>
                      </a:r>
                      <a:endParaRPr lang="en-IN" altLang="en-US" u="sng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BF</a:t>
                      </a: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 u="sng"/>
                        <a:t>GC</a:t>
                      </a:r>
                      <a:endParaRPr lang="en-IN" altLang="en-US" u="sng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 u="sng"/>
                        <a:t>CG</a:t>
                      </a:r>
                      <a:endParaRPr lang="en-IN" altLang="en-US" u="sng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BG</a:t>
                      </a: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GG</a:t>
                      </a: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 u="sng"/>
                        <a:t>CE</a:t>
                      </a:r>
                      <a:endParaRPr lang="en-IN" altLang="en-US" u="sng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7" name="Content Placeholder 6"/>
          <p:cNvGraphicFramePr/>
          <p:nvPr>
            <p:ph idx="1"/>
          </p:nvPr>
        </p:nvGraphicFramePr>
        <p:xfrm>
          <a:off x="470535" y="842645"/>
          <a:ext cx="8606790" cy="438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68930"/>
                <a:gridCol w="2868930"/>
                <a:gridCol w="2868930"/>
              </a:tblGrid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 dirty="0" smtClean="0">
                          <a:solidFill>
                            <a:schemeClr val="tx1"/>
                          </a:solidFill>
                          <a:sym typeface="+mn-ea"/>
                        </a:rPr>
                        <a:t>δ</a:t>
                      </a:r>
                      <a:endParaRPr lang="en-US" sz="1800" dirty="0" smtClean="0">
                        <a:solidFill>
                          <a:schemeClr val="tx1"/>
                        </a:solidFill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IN" alt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IN" alt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BH</a:t>
                      </a: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GG</a:t>
                      </a: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CC</a:t>
                      </a:r>
                      <a:endParaRPr lang="en-IN" altLang="en-US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DE</a:t>
                      </a: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 u="sng"/>
                        <a:t>CH</a:t>
                      </a:r>
                      <a:endParaRPr lang="en-IN" altLang="en-US" u="sng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GF</a:t>
                      </a:r>
                      <a:endParaRPr lang="en-IN" altLang="en-US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DF</a:t>
                      </a: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CC</a:t>
                      </a: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GG</a:t>
                      </a:r>
                      <a:endParaRPr lang="en-IN" altLang="en-US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DG</a:t>
                      </a: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 u="sng"/>
                        <a:t>CG</a:t>
                      </a:r>
                      <a:endParaRPr lang="en-IN" altLang="en-US" u="sng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 u="sng"/>
                        <a:t>GC</a:t>
                      </a:r>
                      <a:endParaRPr lang="en-IN" altLang="en-US" u="sng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DH</a:t>
                      </a: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 u="sng"/>
                        <a:t>CG</a:t>
                      </a:r>
                      <a:endParaRPr lang="en-IN" altLang="en-US" u="sng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 u="sng"/>
                        <a:t>GC</a:t>
                      </a:r>
                      <a:endParaRPr lang="en-IN" altLang="en-US" u="sng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EF</a:t>
                      </a: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 u="sng"/>
                        <a:t>HC</a:t>
                      </a:r>
                      <a:endParaRPr lang="en-IN" altLang="en-US" u="sng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FG</a:t>
                      </a:r>
                      <a:endParaRPr lang="en-IN" altLang="en-US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EG</a:t>
                      </a: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HG</a:t>
                      </a: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FE</a:t>
                      </a:r>
                      <a:endParaRPr lang="en-IN" altLang="en-US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EH</a:t>
                      </a: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HG</a:t>
                      </a: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 u="sng"/>
                        <a:t>FC</a:t>
                      </a:r>
                      <a:endParaRPr lang="en-IN" altLang="en-US" u="sng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FG</a:t>
                      </a: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 u="sng"/>
                        <a:t>CG</a:t>
                      </a:r>
                      <a:endParaRPr lang="en-IN" altLang="en-US" u="sng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GE</a:t>
                      </a:r>
                      <a:endParaRPr lang="en-IN" altLang="en-US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FH</a:t>
                      </a: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 u="sng"/>
                        <a:t>CG</a:t>
                      </a:r>
                      <a:endParaRPr lang="en-IN" altLang="en-US" u="sng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 u="sng"/>
                        <a:t>GC</a:t>
                      </a:r>
                      <a:endParaRPr lang="en-IN" altLang="en-US" u="sng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GH</a:t>
                      </a: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GG</a:t>
                      </a: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 u="sng"/>
                        <a:t>EC</a:t>
                      </a:r>
                      <a:endParaRPr lang="en-IN" altLang="en-US" u="sng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7" name="Content Placeholder 6"/>
          <p:cNvGraphicFramePr/>
          <p:nvPr>
            <p:ph idx="1"/>
          </p:nvPr>
        </p:nvGraphicFramePr>
        <p:xfrm>
          <a:off x="2284095" y="1188720"/>
          <a:ext cx="7221855" cy="2240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07285"/>
                <a:gridCol w="2407285"/>
                <a:gridCol w="2407285"/>
              </a:tblGrid>
              <a:tr h="37338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 dirty="0" smtClean="0">
                          <a:solidFill>
                            <a:schemeClr val="tx1"/>
                          </a:solidFill>
                          <a:sym typeface="+mn-ea"/>
                        </a:rPr>
                        <a:t>δ</a:t>
                      </a:r>
                      <a:endParaRPr lang="en-US" sz="1800" dirty="0" smtClean="0">
                        <a:solidFill>
                          <a:schemeClr val="tx1"/>
                        </a:solidFill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IN" alt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IN" alt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3380"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AE</a:t>
                      </a: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BH</a:t>
                      </a: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FF</a:t>
                      </a:r>
                      <a:endParaRPr lang="en-IN" altLang="en-US"/>
                    </a:p>
                  </a:txBody>
                  <a:tcPr/>
                </a:tc>
              </a:tr>
              <a:tr h="373380"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AG</a:t>
                      </a: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BG</a:t>
                      </a: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FE</a:t>
                      </a:r>
                      <a:endParaRPr lang="en-IN" altLang="en-US"/>
                    </a:p>
                  </a:txBody>
                  <a:tcPr/>
                </a:tc>
              </a:tr>
              <a:tr h="373380"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BH</a:t>
                      </a: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GG</a:t>
                      </a: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CC</a:t>
                      </a:r>
                      <a:endParaRPr lang="en-IN" altLang="en-US"/>
                    </a:p>
                  </a:txBody>
                  <a:tcPr/>
                </a:tc>
              </a:tr>
              <a:tr h="373380"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DF</a:t>
                      </a: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CC</a:t>
                      </a: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GG</a:t>
                      </a:r>
                      <a:endParaRPr lang="en-IN" altLang="en-US"/>
                    </a:p>
                  </a:txBody>
                  <a:tcPr/>
                </a:tc>
              </a:tr>
              <a:tr h="373380"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EG</a:t>
                      </a: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HG</a:t>
                      </a: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FE</a:t>
                      </a:r>
                      <a:endParaRPr lang="en-IN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Text Box 3"/>
          <p:cNvSpPr txBox="1"/>
          <p:nvPr/>
        </p:nvSpPr>
        <p:spPr>
          <a:xfrm>
            <a:off x="1767205" y="494665"/>
            <a:ext cx="76003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US"/>
              <a:t>Consider the pairs that are not marked in the above table</a:t>
            </a:r>
            <a:endParaRPr lang="en-IN" altLang="en-US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7" name="Content Placeholder 6"/>
          <p:cNvGraphicFramePr/>
          <p:nvPr>
            <p:ph idx="1"/>
          </p:nvPr>
        </p:nvGraphicFramePr>
        <p:xfrm>
          <a:off x="2284095" y="1188720"/>
          <a:ext cx="7221855" cy="2240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07285"/>
                <a:gridCol w="2407285"/>
                <a:gridCol w="2407285"/>
              </a:tblGrid>
              <a:tr h="37338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 dirty="0" smtClean="0">
                          <a:solidFill>
                            <a:schemeClr val="tx1"/>
                          </a:solidFill>
                          <a:sym typeface="+mn-ea"/>
                        </a:rPr>
                        <a:t>δ</a:t>
                      </a:r>
                      <a:endParaRPr lang="en-US" sz="1800" dirty="0" smtClean="0">
                        <a:solidFill>
                          <a:schemeClr val="tx1"/>
                        </a:solidFill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IN" alt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IN" alt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3380"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AE</a:t>
                      </a: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BH</a:t>
                      </a: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FF</a:t>
                      </a:r>
                      <a:endParaRPr lang="en-IN" altLang="en-US"/>
                    </a:p>
                  </a:txBody>
                  <a:tcPr/>
                </a:tc>
              </a:tr>
              <a:tr h="373380"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AG</a:t>
                      </a: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 u="sng"/>
                        <a:t>BG</a:t>
                      </a:r>
                      <a:endParaRPr lang="en-IN" altLang="en-US" u="sng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 u="sng"/>
                        <a:t>FE</a:t>
                      </a:r>
                      <a:endParaRPr lang="en-IN" altLang="en-US" u="sng"/>
                    </a:p>
                  </a:txBody>
                  <a:tcPr/>
                </a:tc>
              </a:tr>
              <a:tr h="373380"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BH</a:t>
                      </a: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GG</a:t>
                      </a: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CC</a:t>
                      </a:r>
                      <a:endParaRPr lang="en-IN" altLang="en-US"/>
                    </a:p>
                  </a:txBody>
                  <a:tcPr/>
                </a:tc>
              </a:tr>
              <a:tr h="373380"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DF</a:t>
                      </a: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CC</a:t>
                      </a: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GG</a:t>
                      </a:r>
                      <a:endParaRPr lang="en-IN" altLang="en-US"/>
                    </a:p>
                  </a:txBody>
                  <a:tcPr/>
                </a:tc>
              </a:tr>
              <a:tr h="373380"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EG</a:t>
                      </a: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 u="sng"/>
                        <a:t>HG</a:t>
                      </a:r>
                      <a:endParaRPr lang="en-IN" altLang="en-US" u="sng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 u="sng"/>
                        <a:t>FE</a:t>
                      </a:r>
                      <a:endParaRPr lang="en-IN" altLang="en-US" u="sng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Text Box 3"/>
          <p:cNvSpPr txBox="1"/>
          <p:nvPr/>
        </p:nvSpPr>
        <p:spPr>
          <a:xfrm>
            <a:off x="1767205" y="494665"/>
            <a:ext cx="76003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US"/>
              <a:t>Consider the pairs that are not marked in the above table</a:t>
            </a:r>
            <a:endParaRPr lang="en-IN" altLang="en-US"/>
          </a:p>
        </p:txBody>
      </p:sp>
      <p:sp>
        <p:nvSpPr>
          <p:cNvPr id="2" name="Text Box 1"/>
          <p:cNvSpPr txBox="1"/>
          <p:nvPr/>
        </p:nvSpPr>
        <p:spPr>
          <a:xfrm>
            <a:off x="1560830" y="3893185"/>
            <a:ext cx="886269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US"/>
              <a:t>Mark the pairs (AG) and (EG) with X</a:t>
            </a:r>
            <a:endParaRPr lang="en-IN" altLang="en-US"/>
          </a:p>
          <a:p>
            <a:endParaRPr lang="en-IN" altLang="en-US"/>
          </a:p>
          <a:p>
            <a:r>
              <a:rPr lang="en-IN" altLang="en-US"/>
              <a:t>The pairs AE, BH, DF not marked are indistingushable states or equivalent states</a:t>
            </a:r>
            <a:endParaRPr lang="en-IN" altLang="en-US"/>
          </a:p>
          <a:p>
            <a:endParaRPr lang="en-IN" altLang="en-US"/>
          </a:p>
          <a:p>
            <a:r>
              <a:rPr lang="en-IN" altLang="en-US"/>
              <a:t>other states C and G are distingushable states or not equivalent.</a:t>
            </a:r>
            <a:endParaRPr lang="en-IN" altLang="en-US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Content Placeholder 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377055" y="2351405"/>
            <a:ext cx="3436620" cy="32994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IN" altLang="en-US"/>
              <a:t>Unmarked states are indistingushable </a:t>
            </a:r>
            <a:br>
              <a:rPr lang="en-IN" altLang="en-US"/>
            </a:br>
            <a:r>
              <a:rPr lang="en-IN" altLang="en-US"/>
              <a:t>C and G are distingushable</a:t>
            </a:r>
            <a:endParaRPr lang="en-IN" altLang="en-US"/>
          </a:p>
        </p:txBody>
      </p:sp>
      <p:graphicFrame>
        <p:nvGraphicFramePr>
          <p:cNvPr id="7" name="Content Placeholder 6"/>
          <p:cNvGraphicFramePr/>
          <p:nvPr>
            <p:ph idx="1"/>
          </p:nvPr>
        </p:nvGraphicFramePr>
        <p:xfrm>
          <a:off x="1806575" y="2143125"/>
          <a:ext cx="7221855" cy="2240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07285"/>
                <a:gridCol w="2407285"/>
                <a:gridCol w="2407285"/>
              </a:tblGrid>
              <a:tr h="37338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 dirty="0" smtClean="0">
                          <a:solidFill>
                            <a:schemeClr val="tx1"/>
                          </a:solidFill>
                          <a:sym typeface="+mn-ea"/>
                        </a:rPr>
                        <a:t>δ</a:t>
                      </a:r>
                      <a:endParaRPr lang="en-US" sz="1800" dirty="0" smtClean="0">
                        <a:solidFill>
                          <a:schemeClr val="tx1"/>
                        </a:solidFill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IN" alt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IN" alt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3380"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AE</a:t>
                      </a: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BH</a:t>
                      </a: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DF</a:t>
                      </a:r>
                      <a:endParaRPr lang="en-IN" altLang="en-US"/>
                    </a:p>
                  </a:txBody>
                  <a:tcPr/>
                </a:tc>
              </a:tr>
              <a:tr h="373380"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BH</a:t>
                      </a: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G</a:t>
                      </a: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C</a:t>
                      </a:r>
                      <a:endParaRPr lang="en-IN" altLang="en-US"/>
                    </a:p>
                  </a:txBody>
                  <a:tcPr/>
                </a:tc>
              </a:tr>
              <a:tr h="373380"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C</a:t>
                      </a: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AE</a:t>
                      </a: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C</a:t>
                      </a:r>
                      <a:endParaRPr lang="en-IN" altLang="en-US"/>
                    </a:p>
                  </a:txBody>
                  <a:tcPr/>
                </a:tc>
              </a:tr>
              <a:tr h="373380"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DF</a:t>
                      </a: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C</a:t>
                      </a: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G</a:t>
                      </a:r>
                      <a:endParaRPr lang="en-IN" altLang="en-US"/>
                    </a:p>
                  </a:txBody>
                  <a:tcPr/>
                </a:tc>
              </a:tr>
              <a:tr h="373380"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G</a:t>
                      </a: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G</a:t>
                      </a: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AE</a:t>
                      </a:r>
                      <a:endParaRPr lang="en-IN" altLang="en-US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4373245" y="2193925"/>
            <a:ext cx="757555" cy="7118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IN" altLang="en-US"/>
              <a:t>AE</a:t>
            </a:r>
            <a:endParaRPr lang="en-IN" altLang="en-US"/>
          </a:p>
        </p:txBody>
      </p:sp>
      <p:sp>
        <p:nvSpPr>
          <p:cNvPr id="5" name="Oval 4"/>
          <p:cNvSpPr/>
          <p:nvPr/>
        </p:nvSpPr>
        <p:spPr>
          <a:xfrm>
            <a:off x="2242185" y="3220720"/>
            <a:ext cx="757555" cy="7118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IN" altLang="en-US"/>
              <a:t>DF</a:t>
            </a:r>
            <a:endParaRPr lang="en-IN" altLang="en-US"/>
          </a:p>
        </p:txBody>
      </p:sp>
      <p:sp>
        <p:nvSpPr>
          <p:cNvPr id="7" name="Oval 6"/>
          <p:cNvSpPr/>
          <p:nvPr/>
        </p:nvSpPr>
        <p:spPr>
          <a:xfrm>
            <a:off x="5436870" y="3220720"/>
            <a:ext cx="757555" cy="7118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IN" altLang="en-US"/>
              <a:t>BH</a:t>
            </a:r>
            <a:endParaRPr lang="en-IN" altLang="en-US"/>
          </a:p>
        </p:txBody>
      </p:sp>
      <p:sp>
        <p:nvSpPr>
          <p:cNvPr id="8" name="Oval 7"/>
          <p:cNvSpPr/>
          <p:nvPr/>
        </p:nvSpPr>
        <p:spPr>
          <a:xfrm>
            <a:off x="7603490" y="3220720"/>
            <a:ext cx="757555" cy="7118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IN" altLang="en-US"/>
              <a:t>G</a:t>
            </a:r>
            <a:endParaRPr lang="en-IN" altLang="en-US"/>
          </a:p>
        </p:txBody>
      </p:sp>
      <p:cxnSp>
        <p:nvCxnSpPr>
          <p:cNvPr id="9" name="Straight Arrow Connector 8"/>
          <p:cNvCxnSpPr>
            <a:stCxn id="4" idx="2"/>
            <a:endCxn id="5" idx="7"/>
          </p:cNvCxnSpPr>
          <p:nvPr/>
        </p:nvCxnSpPr>
        <p:spPr>
          <a:xfrm flipH="1">
            <a:off x="2888615" y="2550160"/>
            <a:ext cx="1484630" cy="774700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6" idx="0"/>
            <a:endCxn id="4" idx="3"/>
          </p:cNvCxnSpPr>
          <p:nvPr/>
        </p:nvCxnSpPr>
        <p:spPr>
          <a:xfrm flipV="1">
            <a:off x="4328795" y="2801620"/>
            <a:ext cx="155575" cy="419100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7" idx="2"/>
            <a:endCxn id="32" idx="6"/>
          </p:cNvCxnSpPr>
          <p:nvPr/>
        </p:nvCxnSpPr>
        <p:spPr>
          <a:xfrm flipH="1" flipV="1">
            <a:off x="4707255" y="3562985"/>
            <a:ext cx="729615" cy="13970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4" idx="5"/>
            <a:endCxn id="7" idx="1"/>
          </p:cNvCxnSpPr>
          <p:nvPr/>
        </p:nvCxnSpPr>
        <p:spPr>
          <a:xfrm>
            <a:off x="5019675" y="2801620"/>
            <a:ext cx="528320" cy="523240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8" idx="1"/>
            <a:endCxn id="4" idx="6"/>
          </p:cNvCxnSpPr>
          <p:nvPr/>
        </p:nvCxnSpPr>
        <p:spPr>
          <a:xfrm flipH="1" flipV="1">
            <a:off x="5130800" y="2550160"/>
            <a:ext cx="2583815" cy="774700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7" idx="6"/>
            <a:endCxn id="8" idx="2"/>
          </p:cNvCxnSpPr>
          <p:nvPr/>
        </p:nvCxnSpPr>
        <p:spPr>
          <a:xfrm>
            <a:off x="6194425" y="3576955"/>
            <a:ext cx="1409065" cy="0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Curved Connector 14"/>
          <p:cNvCxnSpPr>
            <a:stCxn id="5" idx="4"/>
            <a:endCxn id="8" idx="3"/>
          </p:cNvCxnSpPr>
          <p:nvPr/>
        </p:nvCxnSpPr>
        <p:spPr>
          <a:xfrm rot="5400000" flipH="1" flipV="1">
            <a:off x="5115560" y="1333500"/>
            <a:ext cx="104140" cy="5093335"/>
          </a:xfrm>
          <a:prstGeom prst="curvedConnector3">
            <a:avLst>
              <a:gd name="adj1" fmla="val -969207"/>
            </a:avLst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5" idx="6"/>
            <a:endCxn id="6" idx="2"/>
          </p:cNvCxnSpPr>
          <p:nvPr/>
        </p:nvCxnSpPr>
        <p:spPr>
          <a:xfrm>
            <a:off x="2999740" y="3576955"/>
            <a:ext cx="949960" cy="0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Curved Connector 16"/>
          <p:cNvCxnSpPr>
            <a:stCxn id="6" idx="5"/>
            <a:endCxn id="6" idx="4"/>
          </p:cNvCxnSpPr>
          <p:nvPr/>
        </p:nvCxnSpPr>
        <p:spPr>
          <a:xfrm rot="5400000">
            <a:off x="4410075" y="3773170"/>
            <a:ext cx="104140" cy="267335"/>
          </a:xfrm>
          <a:prstGeom prst="curvedConnector3">
            <a:avLst>
              <a:gd name="adj1" fmla="val 646036"/>
            </a:avLst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 Box 17"/>
          <p:cNvSpPr txBox="1"/>
          <p:nvPr/>
        </p:nvSpPr>
        <p:spPr>
          <a:xfrm>
            <a:off x="3313430" y="2726055"/>
            <a:ext cx="2292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US"/>
              <a:t>1</a:t>
            </a:r>
            <a:endParaRPr lang="en-IN" altLang="en-US"/>
          </a:p>
        </p:txBody>
      </p:sp>
      <p:sp>
        <p:nvSpPr>
          <p:cNvPr id="19" name="Text Box 18"/>
          <p:cNvSpPr txBox="1"/>
          <p:nvPr/>
        </p:nvSpPr>
        <p:spPr>
          <a:xfrm>
            <a:off x="4108450" y="2801620"/>
            <a:ext cx="2203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US"/>
              <a:t>0</a:t>
            </a:r>
            <a:endParaRPr lang="en-IN" altLang="en-US"/>
          </a:p>
        </p:txBody>
      </p:sp>
      <p:sp>
        <p:nvSpPr>
          <p:cNvPr id="20" name="Text Box 19"/>
          <p:cNvSpPr txBox="1"/>
          <p:nvPr/>
        </p:nvSpPr>
        <p:spPr>
          <a:xfrm>
            <a:off x="5250180" y="2845435"/>
            <a:ext cx="2755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US"/>
              <a:t>0</a:t>
            </a:r>
            <a:endParaRPr lang="en-IN" altLang="en-US"/>
          </a:p>
        </p:txBody>
      </p:sp>
      <p:sp>
        <p:nvSpPr>
          <p:cNvPr id="21" name="Text Box 20"/>
          <p:cNvSpPr txBox="1"/>
          <p:nvPr/>
        </p:nvSpPr>
        <p:spPr>
          <a:xfrm>
            <a:off x="6536055" y="2707640"/>
            <a:ext cx="4406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US"/>
              <a:t>1</a:t>
            </a:r>
            <a:endParaRPr lang="en-IN" altLang="en-US"/>
          </a:p>
        </p:txBody>
      </p:sp>
      <p:sp>
        <p:nvSpPr>
          <p:cNvPr id="22" name="Text Box 21"/>
          <p:cNvSpPr txBox="1"/>
          <p:nvPr/>
        </p:nvSpPr>
        <p:spPr>
          <a:xfrm>
            <a:off x="6526530" y="3644265"/>
            <a:ext cx="3581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US"/>
              <a:t>0</a:t>
            </a:r>
            <a:endParaRPr lang="en-IN" altLang="en-US"/>
          </a:p>
        </p:txBody>
      </p:sp>
      <p:sp>
        <p:nvSpPr>
          <p:cNvPr id="23" name="Text Box 22"/>
          <p:cNvSpPr txBox="1"/>
          <p:nvPr/>
        </p:nvSpPr>
        <p:spPr>
          <a:xfrm>
            <a:off x="4928870" y="3689985"/>
            <a:ext cx="3949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US"/>
              <a:t>1</a:t>
            </a:r>
            <a:endParaRPr lang="en-IN" altLang="en-US"/>
          </a:p>
        </p:txBody>
      </p:sp>
      <p:sp>
        <p:nvSpPr>
          <p:cNvPr id="24" name="Text Box 23"/>
          <p:cNvSpPr txBox="1"/>
          <p:nvPr/>
        </p:nvSpPr>
        <p:spPr>
          <a:xfrm>
            <a:off x="4561840" y="4451985"/>
            <a:ext cx="3308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US"/>
              <a:t>1</a:t>
            </a:r>
            <a:endParaRPr lang="en-IN" altLang="en-US"/>
          </a:p>
        </p:txBody>
      </p:sp>
      <p:sp>
        <p:nvSpPr>
          <p:cNvPr id="25" name="Text Box 24"/>
          <p:cNvSpPr txBox="1"/>
          <p:nvPr/>
        </p:nvSpPr>
        <p:spPr>
          <a:xfrm>
            <a:off x="3377565" y="3616960"/>
            <a:ext cx="2940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US"/>
              <a:t>0</a:t>
            </a:r>
            <a:endParaRPr lang="en-IN" altLang="en-US"/>
          </a:p>
        </p:txBody>
      </p:sp>
      <p:sp>
        <p:nvSpPr>
          <p:cNvPr id="26" name="Text Box 25"/>
          <p:cNvSpPr txBox="1"/>
          <p:nvPr/>
        </p:nvSpPr>
        <p:spPr>
          <a:xfrm>
            <a:off x="5379085" y="5021580"/>
            <a:ext cx="4311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US"/>
              <a:t>1</a:t>
            </a:r>
            <a:endParaRPr lang="en-IN" altLang="en-US"/>
          </a:p>
        </p:txBody>
      </p:sp>
      <p:sp>
        <p:nvSpPr>
          <p:cNvPr id="31" name="Oval 30"/>
          <p:cNvSpPr/>
          <p:nvPr/>
        </p:nvSpPr>
        <p:spPr>
          <a:xfrm>
            <a:off x="3924935" y="3173730"/>
            <a:ext cx="843915" cy="8096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3968115" y="3220720"/>
            <a:ext cx="739140" cy="6838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IN" altLang="en-US"/>
              <a:t>C</a:t>
            </a:r>
            <a:endParaRPr lang="en-IN" altLang="en-US"/>
          </a:p>
        </p:txBody>
      </p:sp>
      <p:cxnSp>
        <p:nvCxnSpPr>
          <p:cNvPr id="3" name="Curved Connector 2"/>
          <p:cNvCxnSpPr>
            <a:stCxn id="8" idx="0"/>
            <a:endCxn id="8" idx="7"/>
          </p:cNvCxnSpPr>
          <p:nvPr/>
        </p:nvCxnSpPr>
        <p:spPr>
          <a:xfrm rot="16200000" flipH="1">
            <a:off x="8063865" y="3139440"/>
            <a:ext cx="104140" cy="267335"/>
          </a:xfrm>
          <a:prstGeom prst="curvedConnector3">
            <a:avLst>
              <a:gd name="adj1" fmla="val -978353"/>
            </a:avLst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Text Box 27"/>
          <p:cNvSpPr txBox="1"/>
          <p:nvPr/>
        </p:nvSpPr>
        <p:spPr>
          <a:xfrm>
            <a:off x="8249920" y="2193925"/>
            <a:ext cx="3581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US"/>
              <a:t>0</a:t>
            </a:r>
            <a:endParaRPr lang="en-IN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4225" y="192405"/>
            <a:ext cx="10390505" cy="727075"/>
          </a:xfrm>
        </p:spPr>
        <p:txBody>
          <a:bodyPr>
            <a:normAutofit fontScale="90000"/>
          </a:bodyPr>
          <a:p>
            <a:pPr algn="ctr"/>
            <a:r>
              <a:rPr lang="en-US" altLang="en-IN"/>
              <a:t>Finite Automata and </a:t>
            </a:r>
            <a:r>
              <a:rPr lang="en-IN" altLang="en-US"/>
              <a:t>Regular Expressions </a:t>
            </a:r>
            <a:endParaRPr lang="en-IN" altLang="en-US"/>
          </a:p>
        </p:txBody>
      </p:sp>
      <p:sp>
        <p:nvSpPr>
          <p:cNvPr id="3" name="Text Box 2"/>
          <p:cNvSpPr txBox="1"/>
          <p:nvPr/>
        </p:nvSpPr>
        <p:spPr>
          <a:xfrm>
            <a:off x="1145540" y="919480"/>
            <a:ext cx="9483725" cy="39693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indent="0">
              <a:buFont typeface="Arial" panose="020B0604020202020204" pitchFamily="34" charset="0"/>
              <a:buNone/>
            </a:pPr>
            <a:r>
              <a:rPr lang="en-US" altLang="en-IN"/>
              <a:t>Theorem: If L=L(A) for some DFA A, then there is a regular expression such that L = L(R)</a:t>
            </a:r>
            <a:endParaRPr lang="en-US" altLang="en-IN"/>
          </a:p>
          <a:p>
            <a:pPr lvl="0" indent="0">
              <a:buFont typeface="Arial" panose="020B0604020202020204" pitchFamily="34" charset="0"/>
              <a:buNone/>
            </a:pPr>
            <a:r>
              <a:rPr lang="en-US" altLang="en-IN"/>
              <a:t>Proof :  </a:t>
            </a:r>
            <a:endParaRPr lang="en-US" altLang="en-IN"/>
          </a:p>
          <a:p>
            <a:pPr lvl="0" indent="0">
              <a:buFont typeface="Arial" panose="020B0604020202020204" pitchFamily="34" charset="0"/>
              <a:buNone/>
            </a:pPr>
            <a:r>
              <a:rPr lang="en-US" altLang="en-IN"/>
              <a:t>Basis: for k=0 two kinds of paths</a:t>
            </a:r>
            <a:endParaRPr lang="en-US" altLang="en-IN"/>
          </a:p>
          <a:p>
            <a:pPr lvl="0" indent="0">
              <a:buFont typeface="Arial" panose="020B0604020202020204" pitchFamily="34" charset="0"/>
              <a:buNone/>
            </a:pPr>
            <a:r>
              <a:rPr lang="en-US" altLang="en-IN"/>
              <a:t>	An arc from node i  to node j</a:t>
            </a:r>
            <a:endParaRPr lang="en-US" altLang="en-IN"/>
          </a:p>
          <a:p>
            <a:pPr lvl="0" indent="0">
              <a:buFont typeface="Arial" panose="020B0604020202020204" pitchFamily="34" charset="0"/>
              <a:buNone/>
            </a:pPr>
            <a:r>
              <a:rPr lang="en-US" altLang="en-IN"/>
              <a:t>	A path of length 0 that consists of only some node i if i != j then only case 1 is possible</a:t>
            </a:r>
            <a:endParaRPr lang="en-US" altLang="en-IN"/>
          </a:p>
          <a:p>
            <a:pPr lvl="0" indent="0">
              <a:buFont typeface="Arial" panose="020B0604020202020204" pitchFamily="34" charset="0"/>
              <a:buNone/>
            </a:pPr>
            <a:r>
              <a:rPr lang="en-US" altLang="en-IN"/>
              <a:t>Examine DFA A</a:t>
            </a:r>
            <a:endParaRPr lang="en-US" altLang="en-IN"/>
          </a:p>
          <a:p>
            <a:pPr lvl="0" indent="0">
              <a:buFont typeface="Arial" panose="020B0604020202020204" pitchFamily="34" charset="0"/>
              <a:buNone/>
            </a:pPr>
            <a:r>
              <a:rPr lang="en-US" altLang="en-IN"/>
              <a:t>Induction:</a:t>
            </a:r>
            <a:endParaRPr lang="en-US" altLang="en-IN"/>
          </a:p>
          <a:p>
            <a:pPr lvl="0" indent="0">
              <a:buFont typeface="Arial" panose="020B0604020202020204" pitchFamily="34" charset="0"/>
              <a:buNone/>
            </a:pPr>
            <a:r>
              <a:rPr lang="en-US" altLang="en-IN"/>
              <a:t>Suppose a path goes from i to j that goes through the state higher then k</a:t>
            </a:r>
            <a:endParaRPr lang="en-US" altLang="en-IN"/>
          </a:p>
          <a:p>
            <a:pPr lvl="0" indent="0">
              <a:buFont typeface="Arial" panose="020B0604020202020204" pitchFamily="34" charset="0"/>
              <a:buNone/>
            </a:pPr>
            <a:r>
              <a:rPr lang="en-US" altLang="en-IN"/>
              <a:t>Two possible cases </a:t>
            </a:r>
            <a:endParaRPr lang="en-US" altLang="en-IN"/>
          </a:p>
          <a:p>
            <a:pPr lvl="0" indent="0">
              <a:buFont typeface="Arial" panose="020B0604020202020204" pitchFamily="34" charset="0"/>
              <a:buNone/>
            </a:pPr>
            <a:r>
              <a:rPr lang="en-US" altLang="en-IN"/>
              <a:t>1. path does not go through k at all represented by R</a:t>
            </a:r>
            <a:r>
              <a:rPr lang="en-US" altLang="en-IN" baseline="-25000"/>
              <a:t>ij</a:t>
            </a:r>
            <a:r>
              <a:rPr lang="en-US" altLang="en-IN" baseline="30000"/>
              <a:t>(k-1)</a:t>
            </a:r>
            <a:r>
              <a:rPr lang="en-US" altLang="en-IN"/>
              <a:t>.</a:t>
            </a:r>
            <a:endParaRPr lang="en-US" altLang="en-IN"/>
          </a:p>
          <a:p>
            <a:pPr lvl="0" indent="0">
              <a:buFont typeface="Arial" panose="020B0604020202020204" pitchFamily="34" charset="0"/>
              <a:buNone/>
            </a:pPr>
            <a:r>
              <a:rPr lang="en-US" altLang="en-IN"/>
              <a:t>2. path goes through state k atleast once</a:t>
            </a:r>
            <a:endParaRPr lang="en-US" altLang="en-IN"/>
          </a:p>
          <a:p>
            <a:pPr lvl="0" indent="0">
              <a:buFont typeface="Arial" panose="020B0604020202020204" pitchFamily="34" charset="0"/>
              <a:buNone/>
            </a:pPr>
            <a:r>
              <a:rPr lang="en-US" altLang="en-IN"/>
              <a:t>	</a:t>
            </a:r>
            <a:r>
              <a:rPr lang="en-US" altLang="en-IN">
                <a:sym typeface="+mn-ea"/>
              </a:rPr>
              <a:t>R</a:t>
            </a:r>
            <a:r>
              <a:rPr lang="en-US" altLang="en-IN" baseline="-25000">
                <a:sym typeface="+mn-ea"/>
              </a:rPr>
              <a:t>ik</a:t>
            </a:r>
            <a:r>
              <a:rPr lang="en-US" altLang="en-IN" baseline="30000">
                <a:sym typeface="+mn-ea"/>
              </a:rPr>
              <a:t>(k-1)</a:t>
            </a:r>
            <a:r>
              <a:rPr lang="en-US" altLang="en-IN">
                <a:sym typeface="+mn-ea"/>
              </a:rPr>
              <a:t> ( R</a:t>
            </a:r>
            <a:r>
              <a:rPr lang="en-US" altLang="en-IN" baseline="-25000">
                <a:sym typeface="+mn-ea"/>
              </a:rPr>
              <a:t>kk</a:t>
            </a:r>
            <a:r>
              <a:rPr lang="en-US" altLang="en-IN" baseline="30000">
                <a:sym typeface="+mn-ea"/>
              </a:rPr>
              <a:t>(k-1)</a:t>
            </a:r>
            <a:r>
              <a:rPr lang="en-US" altLang="en-IN">
                <a:sym typeface="+mn-ea"/>
              </a:rPr>
              <a:t> )* R</a:t>
            </a:r>
            <a:r>
              <a:rPr lang="en-US" altLang="en-IN" baseline="-25000">
                <a:sym typeface="+mn-ea"/>
              </a:rPr>
              <a:t>kj</a:t>
            </a:r>
            <a:r>
              <a:rPr lang="en-US" altLang="en-IN" baseline="30000">
                <a:sym typeface="+mn-ea"/>
              </a:rPr>
              <a:t>(k-1)</a:t>
            </a:r>
            <a:r>
              <a:rPr lang="en-US" altLang="en-IN">
                <a:sym typeface="+mn-ea"/>
              </a:rPr>
              <a:t> </a:t>
            </a:r>
            <a:endParaRPr lang="en-US" altLang="en-IN">
              <a:sym typeface="+mn-ea"/>
            </a:endParaRPr>
          </a:p>
          <a:p>
            <a:pPr lvl="0" indent="0">
              <a:buFont typeface="Arial" panose="020B0604020202020204" pitchFamily="34" charset="0"/>
              <a:buNone/>
            </a:pPr>
            <a:endParaRPr lang="en-US" altLang="en-IN">
              <a:sym typeface="+mn-ea"/>
            </a:endParaRPr>
          </a:p>
          <a:p>
            <a:pPr lvl="0" indent="0">
              <a:buFont typeface="Arial" panose="020B0604020202020204" pitchFamily="34" charset="0"/>
              <a:buNone/>
            </a:pPr>
            <a:r>
              <a:rPr lang="en-US" altLang="en-IN">
                <a:sym typeface="+mn-ea"/>
              </a:rPr>
              <a:t>R</a:t>
            </a:r>
            <a:r>
              <a:rPr lang="en-US" altLang="en-IN" baseline="-25000">
                <a:sym typeface="+mn-ea"/>
              </a:rPr>
              <a:t>ij</a:t>
            </a:r>
            <a:r>
              <a:rPr lang="en-US" altLang="en-IN" baseline="30000">
                <a:sym typeface="+mn-ea"/>
              </a:rPr>
              <a:t>(k)   </a:t>
            </a:r>
            <a:r>
              <a:rPr lang="en-US" altLang="en-IN">
                <a:sym typeface="+mn-ea"/>
              </a:rPr>
              <a:t> =  R</a:t>
            </a:r>
            <a:r>
              <a:rPr lang="en-US" altLang="en-IN" baseline="-25000">
                <a:sym typeface="+mn-ea"/>
              </a:rPr>
              <a:t>ij</a:t>
            </a:r>
            <a:r>
              <a:rPr lang="en-US" altLang="en-IN" baseline="30000">
                <a:sym typeface="+mn-ea"/>
              </a:rPr>
              <a:t>(k-1) </a:t>
            </a:r>
            <a:r>
              <a:rPr lang="en-US" altLang="en-IN">
                <a:sym typeface="+mn-ea"/>
              </a:rPr>
              <a:t>+</a:t>
            </a:r>
            <a:r>
              <a:rPr lang="en-US" altLang="en-IN" baseline="30000">
                <a:sym typeface="+mn-ea"/>
              </a:rPr>
              <a:t> </a:t>
            </a:r>
            <a:r>
              <a:rPr lang="en-US" altLang="en-IN">
                <a:sym typeface="+mn-ea"/>
              </a:rPr>
              <a:t>R</a:t>
            </a:r>
            <a:r>
              <a:rPr lang="en-US" altLang="en-IN" baseline="-25000">
                <a:sym typeface="+mn-ea"/>
              </a:rPr>
              <a:t>ik</a:t>
            </a:r>
            <a:r>
              <a:rPr lang="en-US" altLang="en-IN" baseline="30000">
                <a:sym typeface="+mn-ea"/>
              </a:rPr>
              <a:t>(k-1</a:t>
            </a:r>
            <a:r>
              <a:rPr lang="en-US" altLang="en-IN">
                <a:sym typeface="+mn-ea"/>
              </a:rPr>
              <a:t>) ( R</a:t>
            </a:r>
            <a:r>
              <a:rPr lang="en-US" altLang="en-IN" baseline="-25000">
                <a:sym typeface="+mn-ea"/>
              </a:rPr>
              <a:t>kk</a:t>
            </a:r>
            <a:r>
              <a:rPr lang="en-US" altLang="en-IN" baseline="30000">
                <a:sym typeface="+mn-ea"/>
              </a:rPr>
              <a:t>(k-1)</a:t>
            </a:r>
            <a:r>
              <a:rPr lang="en-US" altLang="en-IN">
                <a:sym typeface="+mn-ea"/>
              </a:rPr>
              <a:t> )* R</a:t>
            </a:r>
            <a:r>
              <a:rPr lang="en-US" altLang="en-IN" baseline="-25000">
                <a:sym typeface="+mn-ea"/>
              </a:rPr>
              <a:t>kj</a:t>
            </a:r>
            <a:r>
              <a:rPr lang="en-US" altLang="en-IN" baseline="30000">
                <a:sym typeface="+mn-ea"/>
              </a:rPr>
              <a:t>(k-1)</a:t>
            </a:r>
            <a:r>
              <a:rPr lang="en-US" altLang="en-IN">
                <a:sym typeface="+mn-ea"/>
              </a:rPr>
              <a:t>                      1*01(0+11)*</a:t>
            </a:r>
            <a:endParaRPr lang="en-US" altLang="en-IN">
              <a:sym typeface="+mn-ea"/>
            </a:endParaRPr>
          </a:p>
        </p:txBody>
      </p:sp>
      <p:sp>
        <p:nvSpPr>
          <p:cNvPr id="6" name="Oval 4"/>
          <p:cNvSpPr>
            <a:spLocks noChangeArrowheads="1"/>
          </p:cNvSpPr>
          <p:nvPr/>
        </p:nvSpPr>
        <p:spPr bwMode="auto">
          <a:xfrm>
            <a:off x="2567940" y="5911215"/>
            <a:ext cx="457200" cy="457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</a:ln>
        </p:spPr>
        <p:txBody>
          <a:bodyPr wrap="none" anchor="ctr"/>
          <a:p>
            <a:pPr algn="ctr"/>
            <a:r>
              <a:rPr lang="en-US"/>
              <a:t>q</a:t>
            </a:r>
            <a:r>
              <a:rPr lang="en-US" baseline="-25000"/>
              <a:t>0</a:t>
            </a:r>
            <a:endParaRPr lang="en-US" baseline="-25000"/>
          </a:p>
        </p:txBody>
      </p:sp>
      <p:sp>
        <p:nvSpPr>
          <p:cNvPr id="7" name="Oval 4"/>
          <p:cNvSpPr>
            <a:spLocks noChangeArrowheads="1"/>
          </p:cNvSpPr>
          <p:nvPr/>
        </p:nvSpPr>
        <p:spPr bwMode="auto">
          <a:xfrm>
            <a:off x="4327525" y="5911215"/>
            <a:ext cx="457200" cy="457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</a:ln>
        </p:spPr>
        <p:txBody>
          <a:bodyPr wrap="none" anchor="ctr"/>
          <a:p>
            <a:pPr algn="ctr"/>
            <a:r>
              <a:rPr lang="en-US"/>
              <a:t>q2</a:t>
            </a:r>
            <a:endParaRPr lang="en-US" baseline="-25000"/>
          </a:p>
        </p:txBody>
      </p:sp>
      <p:sp>
        <p:nvSpPr>
          <p:cNvPr id="10298" name="Line 8"/>
          <p:cNvSpPr>
            <a:spLocks noChangeShapeType="1"/>
          </p:cNvSpPr>
          <p:nvPr/>
        </p:nvSpPr>
        <p:spPr bwMode="auto">
          <a:xfrm>
            <a:off x="4784725" y="6139815"/>
            <a:ext cx="1317625" cy="63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</p:spPr>
        <p:txBody>
          <a:bodyPr/>
          <a:p>
            <a:endParaRPr lang="en-US"/>
          </a:p>
        </p:txBody>
      </p:sp>
      <p:sp>
        <p:nvSpPr>
          <p:cNvPr id="9" name="Line 8"/>
          <p:cNvSpPr>
            <a:spLocks noChangeShapeType="1"/>
          </p:cNvSpPr>
          <p:nvPr/>
        </p:nvSpPr>
        <p:spPr bwMode="auto">
          <a:xfrm>
            <a:off x="3025140" y="6139815"/>
            <a:ext cx="1302385" cy="63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</p:spPr>
        <p:txBody>
          <a:bodyPr/>
          <a:p>
            <a:endParaRPr lang="en-US"/>
          </a:p>
        </p:txBody>
      </p:sp>
      <p:sp>
        <p:nvSpPr>
          <p:cNvPr id="10" name="Line 8"/>
          <p:cNvSpPr>
            <a:spLocks noChangeShapeType="1"/>
          </p:cNvSpPr>
          <p:nvPr/>
        </p:nvSpPr>
        <p:spPr bwMode="auto">
          <a:xfrm>
            <a:off x="2034540" y="6139815"/>
            <a:ext cx="533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</p:spPr>
        <p:txBody>
          <a:bodyPr/>
          <a:p>
            <a:endParaRPr lang="en-US"/>
          </a:p>
        </p:txBody>
      </p:sp>
      <p:sp>
        <p:nvSpPr>
          <p:cNvPr id="10297" name="Text Box 18"/>
          <p:cNvSpPr txBox="1">
            <a:spLocks noChangeArrowheads="1"/>
          </p:cNvSpPr>
          <p:nvPr/>
        </p:nvSpPr>
        <p:spPr bwMode="auto">
          <a:xfrm>
            <a:off x="3419475" y="5542598"/>
            <a:ext cx="298450" cy="3683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p>
            <a:r>
              <a:rPr lang="en-US" altLang="en-IN"/>
              <a:t>0</a:t>
            </a:r>
            <a:endParaRPr lang="en-US" altLang="en-IN"/>
          </a:p>
        </p:txBody>
      </p:sp>
      <p:sp>
        <p:nvSpPr>
          <p:cNvPr id="11" name="Text Box 18"/>
          <p:cNvSpPr txBox="1">
            <a:spLocks noChangeArrowheads="1"/>
          </p:cNvSpPr>
          <p:nvPr/>
        </p:nvSpPr>
        <p:spPr bwMode="auto">
          <a:xfrm>
            <a:off x="5212715" y="6368098"/>
            <a:ext cx="298450" cy="3683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p>
            <a:r>
              <a:rPr lang="en-IN" altLang="en-US"/>
              <a:t>1</a:t>
            </a:r>
            <a:endParaRPr lang="en-IN" altLang="en-US"/>
          </a:p>
        </p:txBody>
      </p:sp>
      <p:grpSp>
        <p:nvGrpSpPr>
          <p:cNvPr id="8" name="Group 115"/>
          <p:cNvGrpSpPr/>
          <p:nvPr/>
        </p:nvGrpSpPr>
        <p:grpSpPr bwMode="auto">
          <a:xfrm>
            <a:off x="1653540" y="5758815"/>
            <a:ext cx="1371600" cy="609600"/>
            <a:chOff x="624" y="2352"/>
            <a:chExt cx="864" cy="384"/>
          </a:xfrm>
        </p:grpSpPr>
        <p:sp>
          <p:nvSpPr>
            <p:cNvPr id="10301" name="Oval 4"/>
            <p:cNvSpPr>
              <a:spLocks noChangeArrowheads="1"/>
            </p:cNvSpPr>
            <p:nvPr/>
          </p:nvSpPr>
          <p:spPr bwMode="auto">
            <a:xfrm>
              <a:off x="1200" y="2448"/>
              <a:ext cx="288" cy="28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</a:ln>
          </p:spPr>
          <p:txBody>
            <a:bodyPr wrap="none" anchor="ctr"/>
            <a:p>
              <a:pPr algn="ctr"/>
              <a:r>
                <a:rPr lang="en-US"/>
                <a:t>q1</a:t>
              </a:r>
              <a:endParaRPr lang="en-US" baseline="-25000"/>
            </a:p>
          </p:txBody>
        </p:sp>
        <p:sp>
          <p:nvSpPr>
            <p:cNvPr id="10302" name="Line 6"/>
            <p:cNvSpPr>
              <a:spLocks noChangeShapeType="1"/>
            </p:cNvSpPr>
            <p:nvPr/>
          </p:nvSpPr>
          <p:spPr bwMode="auto">
            <a:xfrm>
              <a:off x="816" y="2592"/>
              <a:ext cx="38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10303" name="Text Box 7"/>
            <p:cNvSpPr txBox="1">
              <a:spLocks noChangeArrowheads="1"/>
            </p:cNvSpPr>
            <p:nvPr/>
          </p:nvSpPr>
          <p:spPr bwMode="auto">
            <a:xfrm>
              <a:off x="624" y="2352"/>
              <a:ext cx="384" cy="23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p>
              <a:r>
                <a:rPr lang="en-US"/>
                <a:t>start</a:t>
              </a:r>
              <a:endParaRPr lang="en-US"/>
            </a:p>
          </p:txBody>
        </p:sp>
      </p:grpSp>
      <p:sp>
        <p:nvSpPr>
          <p:cNvPr id="20" name="Oval 19"/>
          <p:cNvSpPr/>
          <p:nvPr/>
        </p:nvSpPr>
        <p:spPr>
          <a:xfrm>
            <a:off x="6137275" y="5831840"/>
            <a:ext cx="720090" cy="65913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1" name="Oval 4"/>
          <p:cNvSpPr>
            <a:spLocks noChangeArrowheads="1"/>
          </p:cNvSpPr>
          <p:nvPr/>
        </p:nvSpPr>
        <p:spPr bwMode="auto">
          <a:xfrm>
            <a:off x="6268720" y="5932805"/>
            <a:ext cx="457200" cy="457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</a:ln>
        </p:spPr>
        <p:txBody>
          <a:bodyPr wrap="none" anchor="ctr"/>
          <a:p>
            <a:pPr algn="ctr"/>
            <a:r>
              <a:rPr lang="en-US"/>
              <a:t>q3</a:t>
            </a:r>
            <a:endParaRPr lang="en-US" baseline="-25000"/>
          </a:p>
        </p:txBody>
      </p:sp>
      <p:grpSp>
        <p:nvGrpSpPr>
          <p:cNvPr id="12" name="Group 30"/>
          <p:cNvGrpSpPr/>
          <p:nvPr/>
        </p:nvGrpSpPr>
        <p:grpSpPr bwMode="auto">
          <a:xfrm>
            <a:off x="2567940" y="5036503"/>
            <a:ext cx="419100" cy="722312"/>
            <a:chOff x="1712" y="1993"/>
            <a:chExt cx="264" cy="455"/>
          </a:xfrm>
        </p:grpSpPr>
        <p:sp>
          <p:nvSpPr>
            <p:cNvPr id="10296" name="Freeform 17"/>
            <p:cNvSpPr/>
            <p:nvPr/>
          </p:nvSpPr>
          <p:spPr bwMode="auto">
            <a:xfrm>
              <a:off x="1712" y="2248"/>
              <a:ext cx="264" cy="200"/>
            </a:xfrm>
            <a:custGeom>
              <a:avLst/>
              <a:gdLst>
                <a:gd name="T0" fmla="*/ 64 w 264"/>
                <a:gd name="T1" fmla="*/ 200 h 200"/>
                <a:gd name="T2" fmla="*/ 16 w 264"/>
                <a:gd name="T3" fmla="*/ 56 h 200"/>
                <a:gd name="T4" fmla="*/ 160 w 264"/>
                <a:gd name="T5" fmla="*/ 8 h 200"/>
                <a:gd name="T6" fmla="*/ 256 w 264"/>
                <a:gd name="T7" fmla="*/ 104 h 200"/>
                <a:gd name="T8" fmla="*/ 208 w 264"/>
                <a:gd name="T9" fmla="*/ 200 h 2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4"/>
                <a:gd name="T16" fmla="*/ 0 h 200"/>
                <a:gd name="T17" fmla="*/ 264 w 264"/>
                <a:gd name="T18" fmla="*/ 200 h 20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4" h="200">
                  <a:moveTo>
                    <a:pt x="64" y="200"/>
                  </a:moveTo>
                  <a:cubicBezTo>
                    <a:pt x="32" y="144"/>
                    <a:pt x="0" y="88"/>
                    <a:pt x="16" y="56"/>
                  </a:cubicBezTo>
                  <a:cubicBezTo>
                    <a:pt x="32" y="24"/>
                    <a:pt x="120" y="0"/>
                    <a:pt x="160" y="8"/>
                  </a:cubicBezTo>
                  <a:cubicBezTo>
                    <a:pt x="200" y="16"/>
                    <a:pt x="248" y="72"/>
                    <a:pt x="256" y="104"/>
                  </a:cubicBezTo>
                  <a:cubicBezTo>
                    <a:pt x="264" y="136"/>
                    <a:pt x="236" y="168"/>
                    <a:pt x="208" y="200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tailEnd type="arrow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13" name="Text Box 18"/>
            <p:cNvSpPr txBox="1">
              <a:spLocks noChangeArrowheads="1"/>
            </p:cNvSpPr>
            <p:nvPr/>
          </p:nvSpPr>
          <p:spPr bwMode="auto">
            <a:xfrm>
              <a:off x="1766" y="1993"/>
              <a:ext cx="188" cy="23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p>
              <a:r>
                <a:rPr lang="en-IN" altLang="en-US"/>
                <a:t>1</a:t>
              </a:r>
              <a:endParaRPr lang="en-IN" altLang="en-US"/>
            </a:p>
          </p:txBody>
        </p:sp>
      </p:grpSp>
      <p:grpSp>
        <p:nvGrpSpPr>
          <p:cNvPr id="4" name="Group 30"/>
          <p:cNvGrpSpPr/>
          <p:nvPr/>
        </p:nvGrpSpPr>
        <p:grpSpPr bwMode="auto">
          <a:xfrm>
            <a:off x="6182995" y="5094923"/>
            <a:ext cx="419100" cy="722312"/>
            <a:chOff x="1712" y="1993"/>
            <a:chExt cx="264" cy="455"/>
          </a:xfrm>
        </p:grpSpPr>
        <p:sp>
          <p:nvSpPr>
            <p:cNvPr id="5" name="Freeform 17"/>
            <p:cNvSpPr/>
            <p:nvPr/>
          </p:nvSpPr>
          <p:spPr bwMode="auto">
            <a:xfrm>
              <a:off x="1712" y="2248"/>
              <a:ext cx="264" cy="200"/>
            </a:xfrm>
            <a:custGeom>
              <a:avLst/>
              <a:gdLst>
                <a:gd name="T0" fmla="*/ 64 w 264"/>
                <a:gd name="T1" fmla="*/ 200 h 200"/>
                <a:gd name="T2" fmla="*/ 16 w 264"/>
                <a:gd name="T3" fmla="*/ 56 h 200"/>
                <a:gd name="T4" fmla="*/ 160 w 264"/>
                <a:gd name="T5" fmla="*/ 8 h 200"/>
                <a:gd name="T6" fmla="*/ 256 w 264"/>
                <a:gd name="T7" fmla="*/ 104 h 200"/>
                <a:gd name="T8" fmla="*/ 208 w 264"/>
                <a:gd name="T9" fmla="*/ 200 h 2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4"/>
                <a:gd name="T16" fmla="*/ 0 h 200"/>
                <a:gd name="T17" fmla="*/ 264 w 264"/>
                <a:gd name="T18" fmla="*/ 200 h 20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4" h="200">
                  <a:moveTo>
                    <a:pt x="64" y="200"/>
                  </a:moveTo>
                  <a:cubicBezTo>
                    <a:pt x="32" y="144"/>
                    <a:pt x="0" y="88"/>
                    <a:pt x="16" y="56"/>
                  </a:cubicBezTo>
                  <a:cubicBezTo>
                    <a:pt x="32" y="24"/>
                    <a:pt x="120" y="0"/>
                    <a:pt x="160" y="8"/>
                  </a:cubicBezTo>
                  <a:cubicBezTo>
                    <a:pt x="200" y="16"/>
                    <a:pt x="248" y="72"/>
                    <a:pt x="256" y="104"/>
                  </a:cubicBezTo>
                  <a:cubicBezTo>
                    <a:pt x="264" y="136"/>
                    <a:pt x="236" y="168"/>
                    <a:pt x="208" y="200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tailEnd type="arrow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14" name="Text Box 18"/>
            <p:cNvSpPr txBox="1">
              <a:spLocks noChangeArrowheads="1"/>
            </p:cNvSpPr>
            <p:nvPr/>
          </p:nvSpPr>
          <p:spPr bwMode="auto">
            <a:xfrm>
              <a:off x="1766" y="1993"/>
              <a:ext cx="188" cy="23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p>
              <a:r>
                <a:rPr lang="en-IN" altLang="en-US"/>
                <a:t>0</a:t>
              </a:r>
              <a:endParaRPr lang="en-IN" altLang="en-US"/>
            </a:p>
          </p:txBody>
        </p:sp>
      </p:grpSp>
      <p:cxnSp>
        <p:nvCxnSpPr>
          <p:cNvPr id="15" name="Elbow Connector 14"/>
          <p:cNvCxnSpPr>
            <a:stCxn id="20" idx="3"/>
            <a:endCxn id="7" idx="4"/>
          </p:cNvCxnSpPr>
          <p:nvPr/>
        </p:nvCxnSpPr>
        <p:spPr>
          <a:xfrm rot="5400000" flipH="1">
            <a:off x="5386705" y="5537835"/>
            <a:ext cx="26035" cy="1686560"/>
          </a:xfrm>
          <a:prstGeom prst="bentConnector3">
            <a:avLst>
              <a:gd name="adj1" fmla="val -1284146"/>
            </a:avLst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 Box 18"/>
          <p:cNvSpPr txBox="1">
            <a:spLocks noChangeArrowheads="1"/>
          </p:cNvSpPr>
          <p:nvPr/>
        </p:nvSpPr>
        <p:spPr bwMode="auto">
          <a:xfrm>
            <a:off x="5212715" y="5590223"/>
            <a:ext cx="298450" cy="3683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p>
            <a:r>
              <a:rPr lang="en-IN" altLang="en-US"/>
              <a:t>1</a:t>
            </a:r>
            <a:endParaRPr lang="en-I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4225" y="192405"/>
            <a:ext cx="10390505" cy="727075"/>
          </a:xfrm>
        </p:spPr>
        <p:txBody>
          <a:bodyPr>
            <a:normAutofit fontScale="90000"/>
          </a:bodyPr>
          <a:p>
            <a:pPr algn="ctr"/>
            <a:r>
              <a:rPr lang="en-US" altLang="en-IN"/>
              <a:t>Finite Automata and </a:t>
            </a:r>
            <a:r>
              <a:rPr lang="en-IN" altLang="en-US"/>
              <a:t>Regular Expressions </a:t>
            </a:r>
            <a:endParaRPr lang="en-IN" altLang="en-US"/>
          </a:p>
        </p:txBody>
      </p:sp>
      <p:sp>
        <p:nvSpPr>
          <p:cNvPr id="3" name="Text Box 2"/>
          <p:cNvSpPr txBox="1"/>
          <p:nvPr/>
        </p:nvSpPr>
        <p:spPr>
          <a:xfrm>
            <a:off x="1145540" y="919480"/>
            <a:ext cx="2273935" cy="36925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indent="0">
              <a:buFont typeface="Arial" panose="020B0604020202020204" pitchFamily="34" charset="0"/>
              <a:buNone/>
            </a:pPr>
            <a:endParaRPr lang="en-US" altLang="en-IN">
              <a:sym typeface="+mn-ea"/>
            </a:endParaRPr>
          </a:p>
          <a:p>
            <a:pPr lvl="0" indent="0">
              <a:buFont typeface="Arial" panose="020B0604020202020204" pitchFamily="34" charset="0"/>
              <a:buNone/>
            </a:pPr>
            <a:r>
              <a:rPr lang="en-US" altLang="en-IN">
                <a:sym typeface="+mn-ea"/>
              </a:rPr>
              <a:t>  1*01(0+11)*</a:t>
            </a:r>
            <a:endParaRPr lang="en-US" altLang="en-IN">
              <a:sym typeface="+mn-ea"/>
            </a:endParaRPr>
          </a:p>
          <a:p>
            <a:pPr lvl="0" indent="0">
              <a:buFont typeface="Arial" panose="020B0604020202020204" pitchFamily="34" charset="0"/>
              <a:buNone/>
            </a:pPr>
            <a:r>
              <a:rPr lang="en-US" altLang="en-IN">
                <a:sym typeface="+mn-ea"/>
              </a:rPr>
              <a:t>no states</a:t>
            </a:r>
            <a:endParaRPr lang="en-US" altLang="en-IN">
              <a:sym typeface="+mn-ea"/>
            </a:endParaRPr>
          </a:p>
          <a:p>
            <a:pPr lvl="0" indent="0">
              <a:buFont typeface="Arial" panose="020B0604020202020204" pitchFamily="34" charset="0"/>
              <a:buNone/>
            </a:pPr>
            <a:endParaRPr lang="en-US" altLang="en-IN">
              <a:sym typeface="+mn-ea"/>
            </a:endParaRPr>
          </a:p>
          <a:p>
            <a:pPr lvl="0" indent="0">
              <a:buFont typeface="Arial" panose="020B0604020202020204" pitchFamily="34" charset="0"/>
              <a:buNone/>
            </a:pPr>
            <a:r>
              <a:rPr lang="en-US" altLang="en-IN">
                <a:sym typeface="+mn-ea"/>
              </a:rPr>
              <a:t>R</a:t>
            </a:r>
            <a:r>
              <a:rPr lang="en-US" altLang="en-IN" baseline="-25000">
                <a:sym typeface="+mn-ea"/>
              </a:rPr>
              <a:t>11</a:t>
            </a:r>
            <a:r>
              <a:rPr lang="en-US" altLang="en-IN" baseline="30000">
                <a:sym typeface="+mn-ea"/>
              </a:rPr>
              <a:t>(0)</a:t>
            </a:r>
            <a:r>
              <a:rPr lang="en-US" altLang="en-IN">
                <a:sym typeface="+mn-ea"/>
              </a:rPr>
              <a:t> = 1+</a:t>
            </a:r>
            <a:r>
              <a:rPr lang="en-US" dirty="0" smtClean="0">
                <a:sym typeface="Symbol" panose="05050102010706020507" pitchFamily="28" charset="2"/>
              </a:rPr>
              <a:t></a:t>
            </a:r>
            <a:endParaRPr lang="en-US" dirty="0" smtClean="0">
              <a:sym typeface="Symbol" panose="05050102010706020507" pitchFamily="28" charset="2"/>
            </a:endParaRPr>
          </a:p>
          <a:p>
            <a:pPr lvl="0" indent="0">
              <a:buFont typeface="Arial" panose="020B0604020202020204" pitchFamily="34" charset="0"/>
              <a:buNone/>
            </a:pPr>
            <a:r>
              <a:rPr lang="en-US" altLang="en-IN">
                <a:sym typeface="+mn-ea"/>
              </a:rPr>
              <a:t>R</a:t>
            </a:r>
            <a:r>
              <a:rPr lang="en-US" altLang="en-IN" baseline="-25000">
                <a:sym typeface="+mn-ea"/>
              </a:rPr>
              <a:t>12</a:t>
            </a:r>
            <a:r>
              <a:rPr lang="en-US" altLang="en-IN" baseline="30000">
                <a:sym typeface="+mn-ea"/>
              </a:rPr>
              <a:t>(0)</a:t>
            </a:r>
            <a:r>
              <a:rPr lang="en-US" altLang="en-IN">
                <a:sym typeface="+mn-ea"/>
              </a:rPr>
              <a:t> = 0</a:t>
            </a:r>
            <a:endParaRPr lang="en-US" altLang="en-IN">
              <a:sym typeface="+mn-ea"/>
            </a:endParaRPr>
          </a:p>
          <a:p>
            <a:pPr lvl="0" indent="0">
              <a:buFont typeface="Arial" panose="020B0604020202020204" pitchFamily="34" charset="0"/>
              <a:buNone/>
            </a:pPr>
            <a:r>
              <a:rPr lang="en-US" altLang="en-IN">
                <a:sym typeface="+mn-ea"/>
              </a:rPr>
              <a:t>R</a:t>
            </a:r>
            <a:r>
              <a:rPr lang="en-US" altLang="en-IN" baseline="-25000">
                <a:sym typeface="+mn-ea"/>
              </a:rPr>
              <a:t>13</a:t>
            </a:r>
            <a:r>
              <a:rPr lang="en-US" altLang="en-IN" baseline="30000">
                <a:sym typeface="+mn-ea"/>
              </a:rPr>
              <a:t>(0)</a:t>
            </a:r>
            <a:r>
              <a:rPr lang="en-US" altLang="en-IN">
                <a:sym typeface="+mn-ea"/>
              </a:rPr>
              <a:t> = </a:t>
            </a:r>
            <a:r>
              <a:rPr lang="en-US" dirty="0" smtClean="0">
                <a:sym typeface="+mn-ea"/>
              </a:rPr>
              <a:t>Ø</a:t>
            </a:r>
            <a:endParaRPr lang="en-US" dirty="0" smtClean="0">
              <a:sym typeface="+mn-ea"/>
            </a:endParaRPr>
          </a:p>
          <a:p>
            <a:pPr lvl="0" indent="0">
              <a:buFont typeface="Arial" panose="020B0604020202020204" pitchFamily="34" charset="0"/>
              <a:buNone/>
            </a:pPr>
            <a:r>
              <a:rPr lang="en-US" altLang="en-IN">
                <a:sym typeface="+mn-ea"/>
              </a:rPr>
              <a:t>R</a:t>
            </a:r>
            <a:r>
              <a:rPr lang="en-US" altLang="en-IN" baseline="-25000">
                <a:sym typeface="+mn-ea"/>
              </a:rPr>
              <a:t>21</a:t>
            </a:r>
            <a:r>
              <a:rPr lang="en-US" altLang="en-IN" baseline="30000">
                <a:sym typeface="+mn-ea"/>
              </a:rPr>
              <a:t>(0)</a:t>
            </a:r>
            <a:r>
              <a:rPr lang="en-US" altLang="en-IN">
                <a:sym typeface="+mn-ea"/>
              </a:rPr>
              <a:t> = </a:t>
            </a:r>
            <a:r>
              <a:rPr lang="en-US" dirty="0" smtClean="0">
                <a:sym typeface="+mn-ea"/>
              </a:rPr>
              <a:t>Ø</a:t>
            </a:r>
            <a:endParaRPr lang="en-US" dirty="0" smtClean="0">
              <a:sym typeface="+mn-ea"/>
            </a:endParaRPr>
          </a:p>
          <a:p>
            <a:pPr lvl="0" indent="0">
              <a:buFont typeface="Arial" panose="020B0604020202020204" pitchFamily="34" charset="0"/>
              <a:buNone/>
            </a:pPr>
            <a:r>
              <a:rPr lang="en-US" altLang="en-IN">
                <a:sym typeface="+mn-ea"/>
              </a:rPr>
              <a:t>R</a:t>
            </a:r>
            <a:r>
              <a:rPr lang="en-US" altLang="en-IN" baseline="-25000">
                <a:sym typeface="+mn-ea"/>
              </a:rPr>
              <a:t>22</a:t>
            </a:r>
            <a:r>
              <a:rPr lang="en-US" altLang="en-IN" baseline="30000">
                <a:sym typeface="+mn-ea"/>
              </a:rPr>
              <a:t>(0)</a:t>
            </a:r>
            <a:r>
              <a:rPr lang="en-US" altLang="en-IN">
                <a:sym typeface="+mn-ea"/>
              </a:rPr>
              <a:t> = </a:t>
            </a:r>
            <a:r>
              <a:rPr lang="en-US" dirty="0" smtClean="0">
                <a:sym typeface="Symbol" panose="05050102010706020507" pitchFamily="28" charset="2"/>
              </a:rPr>
              <a:t></a:t>
            </a:r>
            <a:endParaRPr lang="en-US" dirty="0" smtClean="0">
              <a:sym typeface="Symbol" panose="05050102010706020507" pitchFamily="28" charset="2"/>
            </a:endParaRPr>
          </a:p>
          <a:p>
            <a:pPr lvl="0" indent="0">
              <a:buFont typeface="Arial" panose="020B0604020202020204" pitchFamily="34" charset="0"/>
              <a:buNone/>
            </a:pPr>
            <a:r>
              <a:rPr lang="en-US" altLang="en-IN">
                <a:sym typeface="+mn-ea"/>
              </a:rPr>
              <a:t>R</a:t>
            </a:r>
            <a:r>
              <a:rPr lang="en-US" altLang="en-IN" baseline="-25000">
                <a:sym typeface="+mn-ea"/>
              </a:rPr>
              <a:t>23</a:t>
            </a:r>
            <a:r>
              <a:rPr lang="en-US" altLang="en-IN" baseline="30000">
                <a:sym typeface="+mn-ea"/>
              </a:rPr>
              <a:t>(0)</a:t>
            </a:r>
            <a:r>
              <a:rPr lang="en-US" altLang="en-IN">
                <a:sym typeface="+mn-ea"/>
              </a:rPr>
              <a:t> = 1</a:t>
            </a:r>
            <a:endParaRPr lang="en-US" dirty="0" smtClean="0">
              <a:sym typeface="+mn-ea"/>
            </a:endParaRPr>
          </a:p>
          <a:p>
            <a:pPr lvl="0" indent="0">
              <a:buFont typeface="Arial" panose="020B0604020202020204" pitchFamily="34" charset="0"/>
              <a:buNone/>
            </a:pPr>
            <a:r>
              <a:rPr lang="en-US" altLang="en-IN">
                <a:sym typeface="+mn-ea"/>
              </a:rPr>
              <a:t>R</a:t>
            </a:r>
            <a:r>
              <a:rPr lang="en-US" altLang="en-IN" baseline="-25000">
                <a:sym typeface="+mn-ea"/>
              </a:rPr>
              <a:t>31</a:t>
            </a:r>
            <a:r>
              <a:rPr lang="en-US" altLang="en-IN" baseline="30000">
                <a:sym typeface="+mn-ea"/>
              </a:rPr>
              <a:t>(0)</a:t>
            </a:r>
            <a:r>
              <a:rPr lang="en-US" altLang="en-IN">
                <a:sym typeface="+mn-ea"/>
              </a:rPr>
              <a:t> = </a:t>
            </a:r>
            <a:r>
              <a:rPr lang="en-US" dirty="0" smtClean="0">
                <a:sym typeface="+mn-ea"/>
              </a:rPr>
              <a:t>Ø</a:t>
            </a:r>
            <a:endParaRPr lang="en-US" dirty="0" smtClean="0">
              <a:sym typeface="+mn-ea"/>
            </a:endParaRPr>
          </a:p>
          <a:p>
            <a:pPr lvl="0" indent="0">
              <a:buFont typeface="Arial" panose="020B0604020202020204" pitchFamily="34" charset="0"/>
              <a:buNone/>
            </a:pPr>
            <a:r>
              <a:rPr lang="en-US" altLang="en-IN">
                <a:sym typeface="+mn-ea"/>
              </a:rPr>
              <a:t>R</a:t>
            </a:r>
            <a:r>
              <a:rPr lang="en-US" altLang="en-IN" baseline="-25000">
                <a:sym typeface="+mn-ea"/>
              </a:rPr>
              <a:t>3</a:t>
            </a:r>
            <a:r>
              <a:rPr lang="en-IN" altLang="en-US" baseline="-25000">
                <a:sym typeface="+mn-ea"/>
              </a:rPr>
              <a:t>2</a:t>
            </a:r>
            <a:r>
              <a:rPr lang="en-US" altLang="en-IN" baseline="30000">
                <a:sym typeface="+mn-ea"/>
              </a:rPr>
              <a:t>(0)</a:t>
            </a:r>
            <a:r>
              <a:rPr lang="en-US" altLang="en-IN">
                <a:sym typeface="+mn-ea"/>
              </a:rPr>
              <a:t> = 1</a:t>
            </a:r>
            <a:endParaRPr lang="en-US" altLang="en-IN">
              <a:sym typeface="+mn-ea"/>
            </a:endParaRPr>
          </a:p>
          <a:p>
            <a:pPr lvl="0" indent="0">
              <a:buFont typeface="Arial" panose="020B0604020202020204" pitchFamily="34" charset="0"/>
              <a:buNone/>
            </a:pPr>
            <a:r>
              <a:rPr lang="en-US" altLang="en-IN">
                <a:sym typeface="+mn-ea"/>
              </a:rPr>
              <a:t>R</a:t>
            </a:r>
            <a:r>
              <a:rPr lang="en-US" altLang="en-IN" baseline="-25000">
                <a:sym typeface="+mn-ea"/>
              </a:rPr>
              <a:t>33</a:t>
            </a:r>
            <a:r>
              <a:rPr lang="en-US" altLang="en-IN" baseline="30000">
                <a:sym typeface="+mn-ea"/>
              </a:rPr>
              <a:t>(0)</a:t>
            </a:r>
            <a:r>
              <a:rPr lang="en-US" altLang="en-IN">
                <a:sym typeface="+mn-ea"/>
              </a:rPr>
              <a:t> = 0+</a:t>
            </a:r>
            <a:r>
              <a:rPr lang="en-US" dirty="0" smtClean="0">
                <a:sym typeface="Symbol" panose="05050102010706020507" pitchFamily="28" charset="2"/>
              </a:rPr>
              <a:t></a:t>
            </a:r>
            <a:endParaRPr lang="en-US" altLang="en-IN">
              <a:sym typeface="+mn-ea"/>
            </a:endParaRPr>
          </a:p>
        </p:txBody>
      </p:sp>
      <p:sp>
        <p:nvSpPr>
          <p:cNvPr id="6" name="Oval 4"/>
          <p:cNvSpPr>
            <a:spLocks noChangeArrowheads="1"/>
          </p:cNvSpPr>
          <p:nvPr/>
        </p:nvSpPr>
        <p:spPr bwMode="auto">
          <a:xfrm>
            <a:off x="2567940" y="5911215"/>
            <a:ext cx="457200" cy="457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</a:ln>
        </p:spPr>
        <p:txBody>
          <a:bodyPr wrap="none" anchor="ctr"/>
          <a:p>
            <a:pPr algn="ctr"/>
            <a:r>
              <a:rPr lang="en-US"/>
              <a:t>q</a:t>
            </a:r>
            <a:r>
              <a:rPr lang="en-US" baseline="-25000"/>
              <a:t>0</a:t>
            </a:r>
            <a:endParaRPr lang="en-US" baseline="-25000"/>
          </a:p>
        </p:txBody>
      </p:sp>
      <p:sp>
        <p:nvSpPr>
          <p:cNvPr id="7" name="Oval 4"/>
          <p:cNvSpPr>
            <a:spLocks noChangeArrowheads="1"/>
          </p:cNvSpPr>
          <p:nvPr/>
        </p:nvSpPr>
        <p:spPr bwMode="auto">
          <a:xfrm>
            <a:off x="4327525" y="5911215"/>
            <a:ext cx="457200" cy="457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</a:ln>
        </p:spPr>
        <p:txBody>
          <a:bodyPr wrap="none" anchor="ctr"/>
          <a:p>
            <a:pPr algn="ctr"/>
            <a:r>
              <a:rPr lang="en-US"/>
              <a:t>q2</a:t>
            </a:r>
            <a:endParaRPr lang="en-US" baseline="-25000"/>
          </a:p>
        </p:txBody>
      </p:sp>
      <p:sp>
        <p:nvSpPr>
          <p:cNvPr id="10298" name="Line 8"/>
          <p:cNvSpPr>
            <a:spLocks noChangeShapeType="1"/>
          </p:cNvSpPr>
          <p:nvPr/>
        </p:nvSpPr>
        <p:spPr bwMode="auto">
          <a:xfrm>
            <a:off x="4784725" y="6139815"/>
            <a:ext cx="1317625" cy="63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</p:spPr>
        <p:txBody>
          <a:bodyPr/>
          <a:p>
            <a:endParaRPr lang="en-US"/>
          </a:p>
        </p:txBody>
      </p:sp>
      <p:sp>
        <p:nvSpPr>
          <p:cNvPr id="9" name="Line 8"/>
          <p:cNvSpPr>
            <a:spLocks noChangeShapeType="1"/>
          </p:cNvSpPr>
          <p:nvPr/>
        </p:nvSpPr>
        <p:spPr bwMode="auto">
          <a:xfrm>
            <a:off x="3025140" y="6139815"/>
            <a:ext cx="1302385" cy="63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</p:spPr>
        <p:txBody>
          <a:bodyPr/>
          <a:p>
            <a:endParaRPr lang="en-US"/>
          </a:p>
        </p:txBody>
      </p:sp>
      <p:sp>
        <p:nvSpPr>
          <p:cNvPr id="10" name="Line 8"/>
          <p:cNvSpPr>
            <a:spLocks noChangeShapeType="1"/>
          </p:cNvSpPr>
          <p:nvPr/>
        </p:nvSpPr>
        <p:spPr bwMode="auto">
          <a:xfrm>
            <a:off x="2034540" y="6139815"/>
            <a:ext cx="533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</p:spPr>
        <p:txBody>
          <a:bodyPr/>
          <a:p>
            <a:endParaRPr lang="en-US"/>
          </a:p>
        </p:txBody>
      </p:sp>
      <p:sp>
        <p:nvSpPr>
          <p:cNvPr id="10297" name="Text Box 18"/>
          <p:cNvSpPr txBox="1">
            <a:spLocks noChangeArrowheads="1"/>
          </p:cNvSpPr>
          <p:nvPr/>
        </p:nvSpPr>
        <p:spPr bwMode="auto">
          <a:xfrm>
            <a:off x="3419475" y="5542598"/>
            <a:ext cx="298450" cy="3683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p>
            <a:r>
              <a:rPr lang="en-US" altLang="en-IN"/>
              <a:t>0</a:t>
            </a:r>
            <a:endParaRPr lang="en-US" altLang="en-IN"/>
          </a:p>
        </p:txBody>
      </p:sp>
      <p:sp>
        <p:nvSpPr>
          <p:cNvPr id="11" name="Text Box 18"/>
          <p:cNvSpPr txBox="1">
            <a:spLocks noChangeArrowheads="1"/>
          </p:cNvSpPr>
          <p:nvPr/>
        </p:nvSpPr>
        <p:spPr bwMode="auto">
          <a:xfrm>
            <a:off x="5212715" y="6368098"/>
            <a:ext cx="298450" cy="3683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p>
            <a:r>
              <a:rPr lang="en-IN" altLang="en-US"/>
              <a:t>1</a:t>
            </a:r>
            <a:endParaRPr lang="en-IN" altLang="en-US"/>
          </a:p>
        </p:txBody>
      </p:sp>
      <p:grpSp>
        <p:nvGrpSpPr>
          <p:cNvPr id="8" name="Group 115"/>
          <p:cNvGrpSpPr/>
          <p:nvPr/>
        </p:nvGrpSpPr>
        <p:grpSpPr bwMode="auto">
          <a:xfrm>
            <a:off x="1653540" y="5758815"/>
            <a:ext cx="1371600" cy="609600"/>
            <a:chOff x="624" y="2352"/>
            <a:chExt cx="864" cy="384"/>
          </a:xfrm>
        </p:grpSpPr>
        <p:sp>
          <p:nvSpPr>
            <p:cNvPr id="10301" name="Oval 4"/>
            <p:cNvSpPr>
              <a:spLocks noChangeArrowheads="1"/>
            </p:cNvSpPr>
            <p:nvPr/>
          </p:nvSpPr>
          <p:spPr bwMode="auto">
            <a:xfrm>
              <a:off x="1200" y="2448"/>
              <a:ext cx="288" cy="28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</a:ln>
          </p:spPr>
          <p:txBody>
            <a:bodyPr wrap="none" anchor="ctr"/>
            <a:p>
              <a:pPr algn="ctr"/>
              <a:r>
                <a:rPr lang="en-US"/>
                <a:t>q1</a:t>
              </a:r>
              <a:endParaRPr lang="en-US" baseline="-25000"/>
            </a:p>
          </p:txBody>
        </p:sp>
        <p:sp>
          <p:nvSpPr>
            <p:cNvPr id="10302" name="Line 6"/>
            <p:cNvSpPr>
              <a:spLocks noChangeShapeType="1"/>
            </p:cNvSpPr>
            <p:nvPr/>
          </p:nvSpPr>
          <p:spPr bwMode="auto">
            <a:xfrm>
              <a:off x="816" y="2592"/>
              <a:ext cx="38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10303" name="Text Box 7"/>
            <p:cNvSpPr txBox="1">
              <a:spLocks noChangeArrowheads="1"/>
            </p:cNvSpPr>
            <p:nvPr/>
          </p:nvSpPr>
          <p:spPr bwMode="auto">
            <a:xfrm>
              <a:off x="624" y="2352"/>
              <a:ext cx="384" cy="23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p>
              <a:r>
                <a:rPr lang="en-US"/>
                <a:t>start</a:t>
              </a:r>
              <a:endParaRPr lang="en-US"/>
            </a:p>
          </p:txBody>
        </p:sp>
      </p:grpSp>
      <p:sp>
        <p:nvSpPr>
          <p:cNvPr id="20" name="Oval 19"/>
          <p:cNvSpPr/>
          <p:nvPr/>
        </p:nvSpPr>
        <p:spPr>
          <a:xfrm>
            <a:off x="6137275" y="5831840"/>
            <a:ext cx="720090" cy="65913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1" name="Oval 4"/>
          <p:cNvSpPr>
            <a:spLocks noChangeArrowheads="1"/>
          </p:cNvSpPr>
          <p:nvPr/>
        </p:nvSpPr>
        <p:spPr bwMode="auto">
          <a:xfrm>
            <a:off x="6268720" y="5932805"/>
            <a:ext cx="457200" cy="457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</a:ln>
        </p:spPr>
        <p:txBody>
          <a:bodyPr wrap="none" anchor="ctr"/>
          <a:p>
            <a:pPr algn="ctr"/>
            <a:r>
              <a:rPr lang="en-US"/>
              <a:t>q3</a:t>
            </a:r>
            <a:endParaRPr lang="en-US" baseline="-25000"/>
          </a:p>
        </p:txBody>
      </p:sp>
      <p:grpSp>
        <p:nvGrpSpPr>
          <p:cNvPr id="12" name="Group 30"/>
          <p:cNvGrpSpPr/>
          <p:nvPr/>
        </p:nvGrpSpPr>
        <p:grpSpPr bwMode="auto">
          <a:xfrm>
            <a:off x="2567940" y="5036503"/>
            <a:ext cx="419100" cy="722312"/>
            <a:chOff x="1712" y="1993"/>
            <a:chExt cx="264" cy="455"/>
          </a:xfrm>
        </p:grpSpPr>
        <p:sp>
          <p:nvSpPr>
            <p:cNvPr id="10296" name="Freeform 17"/>
            <p:cNvSpPr/>
            <p:nvPr/>
          </p:nvSpPr>
          <p:spPr bwMode="auto">
            <a:xfrm>
              <a:off x="1712" y="2248"/>
              <a:ext cx="264" cy="200"/>
            </a:xfrm>
            <a:custGeom>
              <a:avLst/>
              <a:gdLst>
                <a:gd name="T0" fmla="*/ 64 w 264"/>
                <a:gd name="T1" fmla="*/ 200 h 200"/>
                <a:gd name="T2" fmla="*/ 16 w 264"/>
                <a:gd name="T3" fmla="*/ 56 h 200"/>
                <a:gd name="T4" fmla="*/ 160 w 264"/>
                <a:gd name="T5" fmla="*/ 8 h 200"/>
                <a:gd name="T6" fmla="*/ 256 w 264"/>
                <a:gd name="T7" fmla="*/ 104 h 200"/>
                <a:gd name="T8" fmla="*/ 208 w 264"/>
                <a:gd name="T9" fmla="*/ 200 h 2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4"/>
                <a:gd name="T16" fmla="*/ 0 h 200"/>
                <a:gd name="T17" fmla="*/ 264 w 264"/>
                <a:gd name="T18" fmla="*/ 200 h 20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4" h="200">
                  <a:moveTo>
                    <a:pt x="64" y="200"/>
                  </a:moveTo>
                  <a:cubicBezTo>
                    <a:pt x="32" y="144"/>
                    <a:pt x="0" y="88"/>
                    <a:pt x="16" y="56"/>
                  </a:cubicBezTo>
                  <a:cubicBezTo>
                    <a:pt x="32" y="24"/>
                    <a:pt x="120" y="0"/>
                    <a:pt x="160" y="8"/>
                  </a:cubicBezTo>
                  <a:cubicBezTo>
                    <a:pt x="200" y="16"/>
                    <a:pt x="248" y="72"/>
                    <a:pt x="256" y="104"/>
                  </a:cubicBezTo>
                  <a:cubicBezTo>
                    <a:pt x="264" y="136"/>
                    <a:pt x="236" y="168"/>
                    <a:pt x="208" y="200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tailEnd type="arrow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13" name="Text Box 18"/>
            <p:cNvSpPr txBox="1">
              <a:spLocks noChangeArrowheads="1"/>
            </p:cNvSpPr>
            <p:nvPr/>
          </p:nvSpPr>
          <p:spPr bwMode="auto">
            <a:xfrm>
              <a:off x="1766" y="1993"/>
              <a:ext cx="188" cy="23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p>
              <a:r>
                <a:rPr lang="en-IN" altLang="en-US"/>
                <a:t>1</a:t>
              </a:r>
              <a:endParaRPr lang="en-IN" altLang="en-US"/>
            </a:p>
          </p:txBody>
        </p:sp>
      </p:grpSp>
      <p:grpSp>
        <p:nvGrpSpPr>
          <p:cNvPr id="4" name="Group 30"/>
          <p:cNvGrpSpPr/>
          <p:nvPr/>
        </p:nvGrpSpPr>
        <p:grpSpPr bwMode="auto">
          <a:xfrm>
            <a:off x="6182995" y="5094923"/>
            <a:ext cx="419100" cy="722312"/>
            <a:chOff x="1712" y="1993"/>
            <a:chExt cx="264" cy="455"/>
          </a:xfrm>
        </p:grpSpPr>
        <p:sp>
          <p:nvSpPr>
            <p:cNvPr id="5" name="Freeform 17"/>
            <p:cNvSpPr/>
            <p:nvPr/>
          </p:nvSpPr>
          <p:spPr bwMode="auto">
            <a:xfrm>
              <a:off x="1712" y="2248"/>
              <a:ext cx="264" cy="200"/>
            </a:xfrm>
            <a:custGeom>
              <a:avLst/>
              <a:gdLst>
                <a:gd name="T0" fmla="*/ 64 w 264"/>
                <a:gd name="T1" fmla="*/ 200 h 200"/>
                <a:gd name="T2" fmla="*/ 16 w 264"/>
                <a:gd name="T3" fmla="*/ 56 h 200"/>
                <a:gd name="T4" fmla="*/ 160 w 264"/>
                <a:gd name="T5" fmla="*/ 8 h 200"/>
                <a:gd name="T6" fmla="*/ 256 w 264"/>
                <a:gd name="T7" fmla="*/ 104 h 200"/>
                <a:gd name="T8" fmla="*/ 208 w 264"/>
                <a:gd name="T9" fmla="*/ 200 h 2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4"/>
                <a:gd name="T16" fmla="*/ 0 h 200"/>
                <a:gd name="T17" fmla="*/ 264 w 264"/>
                <a:gd name="T18" fmla="*/ 200 h 20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4" h="200">
                  <a:moveTo>
                    <a:pt x="64" y="200"/>
                  </a:moveTo>
                  <a:cubicBezTo>
                    <a:pt x="32" y="144"/>
                    <a:pt x="0" y="88"/>
                    <a:pt x="16" y="56"/>
                  </a:cubicBezTo>
                  <a:cubicBezTo>
                    <a:pt x="32" y="24"/>
                    <a:pt x="120" y="0"/>
                    <a:pt x="160" y="8"/>
                  </a:cubicBezTo>
                  <a:cubicBezTo>
                    <a:pt x="200" y="16"/>
                    <a:pt x="248" y="72"/>
                    <a:pt x="256" y="104"/>
                  </a:cubicBezTo>
                  <a:cubicBezTo>
                    <a:pt x="264" y="136"/>
                    <a:pt x="236" y="168"/>
                    <a:pt x="208" y="200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tailEnd type="arrow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14" name="Text Box 18"/>
            <p:cNvSpPr txBox="1">
              <a:spLocks noChangeArrowheads="1"/>
            </p:cNvSpPr>
            <p:nvPr/>
          </p:nvSpPr>
          <p:spPr bwMode="auto">
            <a:xfrm>
              <a:off x="1766" y="1993"/>
              <a:ext cx="188" cy="23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p>
              <a:r>
                <a:rPr lang="en-IN" altLang="en-US"/>
                <a:t>0</a:t>
              </a:r>
              <a:endParaRPr lang="en-IN" altLang="en-US"/>
            </a:p>
          </p:txBody>
        </p:sp>
      </p:grpSp>
      <p:cxnSp>
        <p:nvCxnSpPr>
          <p:cNvPr id="15" name="Elbow Connector 14"/>
          <p:cNvCxnSpPr>
            <a:stCxn id="20" idx="3"/>
            <a:endCxn id="7" idx="4"/>
          </p:cNvCxnSpPr>
          <p:nvPr/>
        </p:nvCxnSpPr>
        <p:spPr>
          <a:xfrm rot="5400000" flipH="1">
            <a:off x="5386705" y="5537835"/>
            <a:ext cx="26035" cy="1686560"/>
          </a:xfrm>
          <a:prstGeom prst="bentConnector3">
            <a:avLst>
              <a:gd name="adj1" fmla="val -1284146"/>
            </a:avLst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 Box 18"/>
          <p:cNvSpPr txBox="1">
            <a:spLocks noChangeArrowheads="1"/>
          </p:cNvSpPr>
          <p:nvPr/>
        </p:nvSpPr>
        <p:spPr bwMode="auto">
          <a:xfrm>
            <a:off x="5212715" y="5590223"/>
            <a:ext cx="298450" cy="3683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p>
            <a:r>
              <a:rPr lang="en-IN" altLang="en-US"/>
              <a:t>1</a:t>
            </a:r>
            <a:endParaRPr lang="en-IN" altLang="en-US"/>
          </a:p>
        </p:txBody>
      </p:sp>
      <p:sp>
        <p:nvSpPr>
          <p:cNvPr id="17" name="Text Box 16"/>
          <p:cNvSpPr txBox="1"/>
          <p:nvPr/>
        </p:nvSpPr>
        <p:spPr>
          <a:xfrm>
            <a:off x="3823335" y="1120775"/>
            <a:ext cx="61772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IN">
                <a:sym typeface="+mn-ea"/>
              </a:rPr>
              <a:t>R</a:t>
            </a:r>
            <a:r>
              <a:rPr lang="en-US" altLang="en-IN" baseline="-25000">
                <a:sym typeface="+mn-ea"/>
              </a:rPr>
              <a:t>ij</a:t>
            </a:r>
            <a:r>
              <a:rPr lang="en-US" altLang="en-IN" baseline="30000">
                <a:sym typeface="+mn-ea"/>
              </a:rPr>
              <a:t>(k)   </a:t>
            </a:r>
            <a:r>
              <a:rPr lang="en-US" altLang="en-IN">
                <a:sym typeface="+mn-ea"/>
              </a:rPr>
              <a:t> =  R</a:t>
            </a:r>
            <a:r>
              <a:rPr lang="en-US" altLang="en-IN" baseline="-25000">
                <a:sym typeface="+mn-ea"/>
              </a:rPr>
              <a:t>ij</a:t>
            </a:r>
            <a:r>
              <a:rPr lang="en-US" altLang="en-IN" baseline="30000">
                <a:sym typeface="+mn-ea"/>
              </a:rPr>
              <a:t>(k-1) </a:t>
            </a:r>
            <a:r>
              <a:rPr lang="en-US" altLang="en-IN">
                <a:sym typeface="+mn-ea"/>
              </a:rPr>
              <a:t>+</a:t>
            </a:r>
            <a:r>
              <a:rPr lang="en-US" altLang="en-IN" baseline="30000">
                <a:sym typeface="+mn-ea"/>
              </a:rPr>
              <a:t> </a:t>
            </a:r>
            <a:r>
              <a:rPr lang="en-US" altLang="en-IN">
                <a:sym typeface="+mn-ea"/>
              </a:rPr>
              <a:t>R</a:t>
            </a:r>
            <a:r>
              <a:rPr lang="en-US" altLang="en-IN" baseline="-25000">
                <a:sym typeface="+mn-ea"/>
              </a:rPr>
              <a:t>ik</a:t>
            </a:r>
            <a:r>
              <a:rPr lang="en-US" altLang="en-IN" baseline="30000">
                <a:sym typeface="+mn-ea"/>
              </a:rPr>
              <a:t>(k-1</a:t>
            </a:r>
            <a:r>
              <a:rPr lang="en-US" altLang="en-IN">
                <a:sym typeface="+mn-ea"/>
              </a:rPr>
              <a:t>) ( R</a:t>
            </a:r>
            <a:r>
              <a:rPr lang="en-US" altLang="en-IN" baseline="-25000">
                <a:sym typeface="+mn-ea"/>
              </a:rPr>
              <a:t>kk</a:t>
            </a:r>
            <a:r>
              <a:rPr lang="en-US" altLang="en-IN" baseline="30000">
                <a:sym typeface="+mn-ea"/>
              </a:rPr>
              <a:t>(k-1)</a:t>
            </a:r>
            <a:r>
              <a:rPr lang="en-US" altLang="en-IN">
                <a:sym typeface="+mn-ea"/>
              </a:rPr>
              <a:t> )* R</a:t>
            </a:r>
            <a:r>
              <a:rPr lang="en-US" altLang="en-IN" baseline="-25000">
                <a:sym typeface="+mn-ea"/>
              </a:rPr>
              <a:t>kj</a:t>
            </a:r>
            <a:r>
              <a:rPr lang="en-US" altLang="en-IN" baseline="30000">
                <a:sym typeface="+mn-ea"/>
              </a:rPr>
              <a:t>(k-1)</a:t>
            </a:r>
            <a:r>
              <a:rPr lang="en-US" altLang="en-IN">
                <a:sym typeface="+mn-ea"/>
              </a:rPr>
              <a:t>       </a:t>
            </a:r>
            <a:endParaRPr lang="en-US"/>
          </a:p>
        </p:txBody>
      </p:sp>
      <p:sp>
        <p:nvSpPr>
          <p:cNvPr id="22" name="Text Box 21"/>
          <p:cNvSpPr txBox="1"/>
          <p:nvPr/>
        </p:nvSpPr>
        <p:spPr>
          <a:xfrm>
            <a:off x="4269740" y="1993265"/>
            <a:ext cx="650176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R</a:t>
            </a:r>
            <a:r>
              <a:rPr lang="en-US" baseline="-25000"/>
              <a:t>12</a:t>
            </a:r>
            <a:r>
              <a:rPr lang="en-US" baseline="30000"/>
              <a:t>(1)</a:t>
            </a:r>
            <a:r>
              <a:rPr lang="en-US"/>
              <a:t> = </a:t>
            </a:r>
            <a:r>
              <a:rPr lang="en-US">
                <a:sym typeface="+mn-ea"/>
              </a:rPr>
              <a:t>R</a:t>
            </a:r>
            <a:r>
              <a:rPr lang="en-US" baseline="-25000">
                <a:sym typeface="+mn-ea"/>
              </a:rPr>
              <a:t>12</a:t>
            </a:r>
            <a:r>
              <a:rPr lang="en-US" baseline="30000">
                <a:sym typeface="+mn-ea"/>
              </a:rPr>
              <a:t>(0)</a:t>
            </a:r>
            <a:r>
              <a:rPr lang="en-US">
                <a:sym typeface="+mn-ea"/>
              </a:rPr>
              <a:t> + R</a:t>
            </a:r>
            <a:r>
              <a:rPr lang="en-US" baseline="-25000">
                <a:sym typeface="+mn-ea"/>
              </a:rPr>
              <a:t>11</a:t>
            </a:r>
            <a:r>
              <a:rPr lang="en-US" baseline="30000">
                <a:sym typeface="+mn-ea"/>
              </a:rPr>
              <a:t>(0)</a:t>
            </a:r>
            <a:r>
              <a:rPr lang="en-US">
                <a:sym typeface="+mn-ea"/>
              </a:rPr>
              <a:t> (R</a:t>
            </a:r>
            <a:r>
              <a:rPr lang="en-US" baseline="-25000">
                <a:sym typeface="+mn-ea"/>
              </a:rPr>
              <a:t>11</a:t>
            </a:r>
            <a:r>
              <a:rPr lang="en-US" baseline="30000">
                <a:sym typeface="+mn-ea"/>
              </a:rPr>
              <a:t>(0)</a:t>
            </a:r>
            <a:r>
              <a:rPr lang="en-US">
                <a:sym typeface="+mn-ea"/>
              </a:rPr>
              <a:t> ) * R</a:t>
            </a:r>
            <a:r>
              <a:rPr lang="en-US" baseline="-25000">
                <a:sym typeface="+mn-ea"/>
              </a:rPr>
              <a:t>12</a:t>
            </a:r>
            <a:r>
              <a:rPr lang="en-US" baseline="30000">
                <a:sym typeface="+mn-ea"/>
              </a:rPr>
              <a:t>(0)</a:t>
            </a:r>
            <a:r>
              <a:rPr lang="en-US">
                <a:sym typeface="+mn-ea"/>
              </a:rPr>
              <a:t> </a:t>
            </a:r>
            <a:endParaRPr lang="en-US">
              <a:sym typeface="+mn-ea"/>
            </a:endParaRPr>
          </a:p>
          <a:p>
            <a:r>
              <a:rPr lang="en-US">
                <a:sym typeface="+mn-ea"/>
              </a:rPr>
              <a:t>=0 + (1+</a:t>
            </a:r>
            <a:r>
              <a:rPr lang="en-US" dirty="0" smtClean="0">
                <a:sym typeface="Symbol" panose="05050102010706020507" pitchFamily="28" charset="2"/>
              </a:rPr>
              <a:t>) </a:t>
            </a:r>
            <a:r>
              <a:rPr lang="en-US">
                <a:sym typeface="+mn-ea"/>
              </a:rPr>
              <a:t>(1+</a:t>
            </a:r>
            <a:r>
              <a:rPr lang="en-US" dirty="0" smtClean="0">
                <a:sym typeface="Symbol" panose="05050102010706020507" pitchFamily="28" charset="2"/>
              </a:rPr>
              <a:t>)* 0 = 1*0</a:t>
            </a:r>
            <a:endParaRPr lang="en-US" dirty="0" smtClean="0">
              <a:sym typeface="Symbol" panose="05050102010706020507" pitchFamily="28" charset="2"/>
            </a:endParaRPr>
          </a:p>
          <a:p>
            <a:r>
              <a:rPr lang="en-IN" altLang="en-US" dirty="0" smtClean="0">
                <a:sym typeface="Symbol" panose="05050102010706020507" pitchFamily="28" charset="2"/>
              </a:rPr>
              <a:t>R</a:t>
            </a:r>
            <a:r>
              <a:rPr lang="en-IN" altLang="en-US" baseline="-25000" dirty="0" smtClean="0">
                <a:sym typeface="Symbol" panose="05050102010706020507" pitchFamily="28" charset="2"/>
              </a:rPr>
              <a:t>11</a:t>
            </a:r>
            <a:r>
              <a:rPr lang="en-IN" altLang="en-US" baseline="30000" dirty="0" smtClean="0">
                <a:sym typeface="Symbol" panose="05050102010706020507" pitchFamily="28" charset="2"/>
              </a:rPr>
              <a:t>(1)</a:t>
            </a:r>
            <a:r>
              <a:rPr lang="en-IN" altLang="en-US" dirty="0" smtClean="0">
                <a:sym typeface="Symbol" panose="05050102010706020507" pitchFamily="28" charset="2"/>
              </a:rPr>
              <a:t> =1*</a:t>
            </a:r>
            <a:endParaRPr lang="en-IN" altLang="en-US" dirty="0" smtClean="0">
              <a:sym typeface="Symbol" panose="05050102010706020507" pitchFamily="28" charset="2"/>
            </a:endParaRPr>
          </a:p>
          <a:p>
            <a:r>
              <a:rPr lang="en-IN" altLang="en-US" dirty="0" smtClean="0">
                <a:sym typeface="Symbol" panose="05050102010706020507" pitchFamily="28" charset="2"/>
              </a:rPr>
              <a:t>R</a:t>
            </a:r>
            <a:r>
              <a:rPr lang="en-IN" altLang="en-US" baseline="-25000" dirty="0" smtClean="0">
                <a:sym typeface="Symbol" panose="05050102010706020507" pitchFamily="28" charset="2"/>
              </a:rPr>
              <a:t>33</a:t>
            </a:r>
            <a:r>
              <a:rPr lang="en-IN" altLang="en-US" baseline="30000" dirty="0" smtClean="0">
                <a:sym typeface="Symbol" panose="05050102010706020507" pitchFamily="28" charset="2"/>
              </a:rPr>
              <a:t>(3)</a:t>
            </a:r>
            <a:endParaRPr lang="en-US" dirty="0" smtClean="0">
              <a:sym typeface="Symbol" panose="05050102010706020507" pitchFamily="28" charset="2"/>
            </a:endParaRPr>
          </a:p>
          <a:p>
            <a:endParaRPr lang="en-US">
              <a:sym typeface="+mn-ea"/>
            </a:endParaRPr>
          </a:p>
          <a:p>
            <a:endParaRPr lang="en-US"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4225" y="192405"/>
            <a:ext cx="10390505" cy="727075"/>
          </a:xfrm>
        </p:spPr>
        <p:txBody>
          <a:bodyPr>
            <a:normAutofit fontScale="90000"/>
          </a:bodyPr>
          <a:p>
            <a:pPr algn="ctr"/>
            <a:r>
              <a:rPr lang="en-US" altLang="en-IN"/>
              <a:t>Finite Automata and </a:t>
            </a:r>
            <a:r>
              <a:rPr lang="en-IN" altLang="en-US"/>
              <a:t>Regular Expressions </a:t>
            </a:r>
            <a:endParaRPr lang="en-IN" altLang="en-US"/>
          </a:p>
        </p:txBody>
      </p:sp>
      <p:sp>
        <p:nvSpPr>
          <p:cNvPr id="3" name="Text Box 2"/>
          <p:cNvSpPr txBox="1"/>
          <p:nvPr/>
        </p:nvSpPr>
        <p:spPr>
          <a:xfrm>
            <a:off x="1145540" y="919480"/>
            <a:ext cx="2273935" cy="36925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indent="0">
              <a:buFont typeface="Arial" panose="020B0604020202020204" pitchFamily="34" charset="0"/>
              <a:buNone/>
            </a:pPr>
            <a:endParaRPr lang="en-US" altLang="en-IN">
              <a:sym typeface="+mn-ea"/>
            </a:endParaRPr>
          </a:p>
          <a:p>
            <a:pPr lvl="0" indent="0">
              <a:buFont typeface="Arial" panose="020B0604020202020204" pitchFamily="34" charset="0"/>
              <a:buNone/>
            </a:pPr>
            <a:r>
              <a:rPr lang="en-US" altLang="en-IN">
                <a:sym typeface="+mn-ea"/>
              </a:rPr>
              <a:t>  1*01(0+11)*</a:t>
            </a:r>
            <a:endParaRPr lang="en-US" altLang="en-IN">
              <a:sym typeface="+mn-ea"/>
            </a:endParaRPr>
          </a:p>
          <a:p>
            <a:pPr lvl="0" indent="0">
              <a:buFont typeface="Arial" panose="020B0604020202020204" pitchFamily="34" charset="0"/>
              <a:buNone/>
            </a:pPr>
            <a:r>
              <a:rPr lang="en-US" altLang="en-IN">
                <a:sym typeface="+mn-ea"/>
              </a:rPr>
              <a:t>no states</a:t>
            </a:r>
            <a:endParaRPr lang="en-US" altLang="en-IN">
              <a:sym typeface="+mn-ea"/>
            </a:endParaRPr>
          </a:p>
          <a:p>
            <a:pPr lvl="0" indent="0">
              <a:buFont typeface="Arial" panose="020B0604020202020204" pitchFamily="34" charset="0"/>
              <a:buNone/>
            </a:pPr>
            <a:endParaRPr lang="en-US" altLang="en-IN">
              <a:sym typeface="+mn-ea"/>
            </a:endParaRPr>
          </a:p>
          <a:p>
            <a:pPr lvl="0" indent="0">
              <a:buFont typeface="Arial" panose="020B0604020202020204" pitchFamily="34" charset="0"/>
              <a:buNone/>
            </a:pPr>
            <a:r>
              <a:rPr lang="en-US" altLang="en-IN">
                <a:sym typeface="+mn-ea"/>
              </a:rPr>
              <a:t>R</a:t>
            </a:r>
            <a:r>
              <a:rPr lang="en-US" altLang="en-IN" baseline="-25000">
                <a:sym typeface="+mn-ea"/>
              </a:rPr>
              <a:t>11</a:t>
            </a:r>
            <a:r>
              <a:rPr lang="en-US" altLang="en-IN" baseline="30000">
                <a:sym typeface="+mn-ea"/>
              </a:rPr>
              <a:t>(0)</a:t>
            </a:r>
            <a:r>
              <a:rPr lang="en-US" altLang="en-IN">
                <a:sym typeface="+mn-ea"/>
              </a:rPr>
              <a:t> = 1+</a:t>
            </a:r>
            <a:r>
              <a:rPr lang="en-US" dirty="0" smtClean="0">
                <a:sym typeface="Symbol" panose="05050102010706020507" pitchFamily="28" charset="2"/>
              </a:rPr>
              <a:t></a:t>
            </a:r>
            <a:endParaRPr lang="en-US" dirty="0" smtClean="0">
              <a:sym typeface="Symbol" panose="05050102010706020507" pitchFamily="28" charset="2"/>
            </a:endParaRPr>
          </a:p>
          <a:p>
            <a:pPr lvl="0" indent="0">
              <a:buFont typeface="Arial" panose="020B0604020202020204" pitchFamily="34" charset="0"/>
              <a:buNone/>
            </a:pPr>
            <a:r>
              <a:rPr lang="en-US" altLang="en-IN">
                <a:sym typeface="+mn-ea"/>
              </a:rPr>
              <a:t>R</a:t>
            </a:r>
            <a:r>
              <a:rPr lang="en-US" altLang="en-IN" baseline="-25000">
                <a:sym typeface="+mn-ea"/>
              </a:rPr>
              <a:t>12</a:t>
            </a:r>
            <a:r>
              <a:rPr lang="en-US" altLang="en-IN" baseline="30000">
                <a:sym typeface="+mn-ea"/>
              </a:rPr>
              <a:t>(0)</a:t>
            </a:r>
            <a:r>
              <a:rPr lang="en-US" altLang="en-IN">
                <a:sym typeface="+mn-ea"/>
              </a:rPr>
              <a:t> = 0</a:t>
            </a:r>
            <a:endParaRPr lang="en-US" altLang="en-IN">
              <a:sym typeface="+mn-ea"/>
            </a:endParaRPr>
          </a:p>
          <a:p>
            <a:pPr lvl="0" indent="0">
              <a:buFont typeface="Arial" panose="020B0604020202020204" pitchFamily="34" charset="0"/>
              <a:buNone/>
            </a:pPr>
            <a:r>
              <a:rPr lang="en-US" altLang="en-IN">
                <a:sym typeface="+mn-ea"/>
              </a:rPr>
              <a:t>R</a:t>
            </a:r>
            <a:r>
              <a:rPr lang="en-US" altLang="en-IN" baseline="-25000">
                <a:sym typeface="+mn-ea"/>
              </a:rPr>
              <a:t>13</a:t>
            </a:r>
            <a:r>
              <a:rPr lang="en-US" altLang="en-IN" baseline="30000">
                <a:sym typeface="+mn-ea"/>
              </a:rPr>
              <a:t>(0)</a:t>
            </a:r>
            <a:r>
              <a:rPr lang="en-US" altLang="en-IN">
                <a:sym typeface="+mn-ea"/>
              </a:rPr>
              <a:t> = </a:t>
            </a:r>
            <a:r>
              <a:rPr lang="en-US" dirty="0" smtClean="0">
                <a:sym typeface="+mn-ea"/>
              </a:rPr>
              <a:t>Ø</a:t>
            </a:r>
            <a:endParaRPr lang="en-US" dirty="0" smtClean="0">
              <a:sym typeface="+mn-ea"/>
            </a:endParaRPr>
          </a:p>
          <a:p>
            <a:pPr lvl="0" indent="0">
              <a:buFont typeface="Arial" panose="020B0604020202020204" pitchFamily="34" charset="0"/>
              <a:buNone/>
            </a:pPr>
            <a:r>
              <a:rPr lang="en-US" altLang="en-IN">
                <a:sym typeface="+mn-ea"/>
              </a:rPr>
              <a:t>R</a:t>
            </a:r>
            <a:r>
              <a:rPr lang="en-US" altLang="en-IN" baseline="-25000">
                <a:sym typeface="+mn-ea"/>
              </a:rPr>
              <a:t>21</a:t>
            </a:r>
            <a:r>
              <a:rPr lang="en-US" altLang="en-IN" baseline="30000">
                <a:sym typeface="+mn-ea"/>
              </a:rPr>
              <a:t>(0)</a:t>
            </a:r>
            <a:r>
              <a:rPr lang="en-US" altLang="en-IN">
                <a:sym typeface="+mn-ea"/>
              </a:rPr>
              <a:t> = </a:t>
            </a:r>
            <a:r>
              <a:rPr lang="en-US" dirty="0" smtClean="0">
                <a:sym typeface="+mn-ea"/>
              </a:rPr>
              <a:t>Ø</a:t>
            </a:r>
            <a:endParaRPr lang="en-US" dirty="0" smtClean="0">
              <a:sym typeface="+mn-ea"/>
            </a:endParaRPr>
          </a:p>
          <a:p>
            <a:pPr lvl="0" indent="0">
              <a:buFont typeface="Arial" panose="020B0604020202020204" pitchFamily="34" charset="0"/>
              <a:buNone/>
            </a:pPr>
            <a:r>
              <a:rPr lang="en-US" altLang="en-IN">
                <a:sym typeface="+mn-ea"/>
              </a:rPr>
              <a:t>R</a:t>
            </a:r>
            <a:r>
              <a:rPr lang="en-US" altLang="en-IN" baseline="-25000">
                <a:sym typeface="+mn-ea"/>
              </a:rPr>
              <a:t>22</a:t>
            </a:r>
            <a:r>
              <a:rPr lang="en-US" altLang="en-IN" baseline="30000">
                <a:sym typeface="+mn-ea"/>
              </a:rPr>
              <a:t>(0)</a:t>
            </a:r>
            <a:r>
              <a:rPr lang="en-US" altLang="en-IN">
                <a:sym typeface="+mn-ea"/>
              </a:rPr>
              <a:t> = </a:t>
            </a:r>
            <a:r>
              <a:rPr lang="en-US" dirty="0" smtClean="0">
                <a:sym typeface="Symbol" panose="05050102010706020507" pitchFamily="28" charset="2"/>
              </a:rPr>
              <a:t></a:t>
            </a:r>
            <a:endParaRPr lang="en-US" dirty="0" smtClean="0">
              <a:sym typeface="Symbol" panose="05050102010706020507" pitchFamily="28" charset="2"/>
            </a:endParaRPr>
          </a:p>
          <a:p>
            <a:pPr lvl="0" indent="0">
              <a:buFont typeface="Arial" panose="020B0604020202020204" pitchFamily="34" charset="0"/>
              <a:buNone/>
            </a:pPr>
            <a:r>
              <a:rPr lang="en-US" altLang="en-IN">
                <a:sym typeface="+mn-ea"/>
              </a:rPr>
              <a:t>R</a:t>
            </a:r>
            <a:r>
              <a:rPr lang="en-US" altLang="en-IN" baseline="-25000">
                <a:sym typeface="+mn-ea"/>
              </a:rPr>
              <a:t>23</a:t>
            </a:r>
            <a:r>
              <a:rPr lang="en-US" altLang="en-IN" baseline="30000">
                <a:sym typeface="+mn-ea"/>
              </a:rPr>
              <a:t>(0)</a:t>
            </a:r>
            <a:r>
              <a:rPr lang="en-US" altLang="en-IN">
                <a:sym typeface="+mn-ea"/>
              </a:rPr>
              <a:t> = 1</a:t>
            </a:r>
            <a:endParaRPr lang="en-US" dirty="0" smtClean="0">
              <a:sym typeface="+mn-ea"/>
            </a:endParaRPr>
          </a:p>
          <a:p>
            <a:pPr lvl="0" indent="0">
              <a:buFont typeface="Arial" panose="020B0604020202020204" pitchFamily="34" charset="0"/>
              <a:buNone/>
            </a:pPr>
            <a:r>
              <a:rPr lang="en-US" altLang="en-IN">
                <a:sym typeface="+mn-ea"/>
              </a:rPr>
              <a:t>R</a:t>
            </a:r>
            <a:r>
              <a:rPr lang="en-US" altLang="en-IN" baseline="-25000">
                <a:sym typeface="+mn-ea"/>
              </a:rPr>
              <a:t>31</a:t>
            </a:r>
            <a:r>
              <a:rPr lang="en-US" altLang="en-IN" baseline="30000">
                <a:sym typeface="+mn-ea"/>
              </a:rPr>
              <a:t>(0)</a:t>
            </a:r>
            <a:r>
              <a:rPr lang="en-US" altLang="en-IN">
                <a:sym typeface="+mn-ea"/>
              </a:rPr>
              <a:t> = </a:t>
            </a:r>
            <a:r>
              <a:rPr lang="en-US" dirty="0" smtClean="0">
                <a:sym typeface="+mn-ea"/>
              </a:rPr>
              <a:t>Ø</a:t>
            </a:r>
            <a:endParaRPr lang="en-US" dirty="0" smtClean="0">
              <a:sym typeface="+mn-ea"/>
            </a:endParaRPr>
          </a:p>
          <a:p>
            <a:pPr lvl="0" indent="0">
              <a:buFont typeface="Arial" panose="020B0604020202020204" pitchFamily="34" charset="0"/>
              <a:buNone/>
            </a:pPr>
            <a:r>
              <a:rPr lang="en-US" altLang="en-IN">
                <a:sym typeface="+mn-ea"/>
              </a:rPr>
              <a:t>R</a:t>
            </a:r>
            <a:r>
              <a:rPr lang="en-US" altLang="en-IN" baseline="-25000">
                <a:sym typeface="+mn-ea"/>
              </a:rPr>
              <a:t>31</a:t>
            </a:r>
            <a:r>
              <a:rPr lang="en-US" altLang="en-IN" baseline="30000">
                <a:sym typeface="+mn-ea"/>
              </a:rPr>
              <a:t>(0)</a:t>
            </a:r>
            <a:r>
              <a:rPr lang="en-US" altLang="en-IN">
                <a:sym typeface="+mn-ea"/>
              </a:rPr>
              <a:t> = 1</a:t>
            </a:r>
            <a:endParaRPr lang="en-US" altLang="en-IN">
              <a:sym typeface="+mn-ea"/>
            </a:endParaRPr>
          </a:p>
          <a:p>
            <a:pPr lvl="0" indent="0">
              <a:buFont typeface="Arial" panose="020B0604020202020204" pitchFamily="34" charset="0"/>
              <a:buNone/>
            </a:pPr>
            <a:r>
              <a:rPr lang="en-US" altLang="en-IN">
                <a:sym typeface="+mn-ea"/>
              </a:rPr>
              <a:t>R</a:t>
            </a:r>
            <a:r>
              <a:rPr lang="en-US" altLang="en-IN" baseline="-25000">
                <a:sym typeface="+mn-ea"/>
              </a:rPr>
              <a:t>33</a:t>
            </a:r>
            <a:r>
              <a:rPr lang="en-US" altLang="en-IN" baseline="30000">
                <a:sym typeface="+mn-ea"/>
              </a:rPr>
              <a:t>(0)</a:t>
            </a:r>
            <a:r>
              <a:rPr lang="en-US" altLang="en-IN">
                <a:sym typeface="+mn-ea"/>
              </a:rPr>
              <a:t> = 0+</a:t>
            </a:r>
            <a:r>
              <a:rPr lang="en-US" dirty="0" smtClean="0">
                <a:sym typeface="Symbol" panose="05050102010706020507" pitchFamily="28" charset="2"/>
              </a:rPr>
              <a:t></a:t>
            </a:r>
            <a:endParaRPr lang="en-US" altLang="en-IN">
              <a:sym typeface="+mn-ea"/>
            </a:endParaRPr>
          </a:p>
        </p:txBody>
      </p:sp>
      <p:sp>
        <p:nvSpPr>
          <p:cNvPr id="6" name="Oval 4"/>
          <p:cNvSpPr>
            <a:spLocks noChangeArrowheads="1"/>
          </p:cNvSpPr>
          <p:nvPr/>
        </p:nvSpPr>
        <p:spPr bwMode="auto">
          <a:xfrm>
            <a:off x="2567940" y="5911215"/>
            <a:ext cx="457200" cy="457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</a:ln>
        </p:spPr>
        <p:txBody>
          <a:bodyPr wrap="none" anchor="ctr"/>
          <a:p>
            <a:pPr algn="ctr"/>
            <a:r>
              <a:rPr lang="en-US"/>
              <a:t>q</a:t>
            </a:r>
            <a:r>
              <a:rPr lang="en-US" baseline="-25000"/>
              <a:t>0</a:t>
            </a:r>
            <a:endParaRPr lang="en-US" baseline="-25000"/>
          </a:p>
        </p:txBody>
      </p:sp>
      <p:sp>
        <p:nvSpPr>
          <p:cNvPr id="7" name="Oval 4"/>
          <p:cNvSpPr>
            <a:spLocks noChangeArrowheads="1"/>
          </p:cNvSpPr>
          <p:nvPr/>
        </p:nvSpPr>
        <p:spPr bwMode="auto">
          <a:xfrm>
            <a:off x="4327525" y="5911215"/>
            <a:ext cx="457200" cy="457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</a:ln>
        </p:spPr>
        <p:txBody>
          <a:bodyPr wrap="none" anchor="ctr"/>
          <a:p>
            <a:pPr algn="ctr"/>
            <a:r>
              <a:rPr lang="en-US"/>
              <a:t>q2</a:t>
            </a:r>
            <a:endParaRPr lang="en-US" baseline="-25000"/>
          </a:p>
        </p:txBody>
      </p:sp>
      <p:sp>
        <p:nvSpPr>
          <p:cNvPr id="10298" name="Line 8"/>
          <p:cNvSpPr>
            <a:spLocks noChangeShapeType="1"/>
          </p:cNvSpPr>
          <p:nvPr/>
        </p:nvSpPr>
        <p:spPr bwMode="auto">
          <a:xfrm>
            <a:off x="4784725" y="6139815"/>
            <a:ext cx="1317625" cy="63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</p:spPr>
        <p:txBody>
          <a:bodyPr/>
          <a:p>
            <a:endParaRPr lang="en-US"/>
          </a:p>
        </p:txBody>
      </p:sp>
      <p:sp>
        <p:nvSpPr>
          <p:cNvPr id="9" name="Line 8"/>
          <p:cNvSpPr>
            <a:spLocks noChangeShapeType="1"/>
          </p:cNvSpPr>
          <p:nvPr/>
        </p:nvSpPr>
        <p:spPr bwMode="auto">
          <a:xfrm>
            <a:off x="3025140" y="6139815"/>
            <a:ext cx="1302385" cy="63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</p:spPr>
        <p:txBody>
          <a:bodyPr/>
          <a:p>
            <a:endParaRPr lang="en-US"/>
          </a:p>
        </p:txBody>
      </p:sp>
      <p:sp>
        <p:nvSpPr>
          <p:cNvPr id="10" name="Line 8"/>
          <p:cNvSpPr>
            <a:spLocks noChangeShapeType="1"/>
          </p:cNvSpPr>
          <p:nvPr/>
        </p:nvSpPr>
        <p:spPr bwMode="auto">
          <a:xfrm>
            <a:off x="2034540" y="6139815"/>
            <a:ext cx="533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</p:spPr>
        <p:txBody>
          <a:bodyPr/>
          <a:p>
            <a:endParaRPr lang="en-US"/>
          </a:p>
        </p:txBody>
      </p:sp>
      <p:sp>
        <p:nvSpPr>
          <p:cNvPr id="10297" name="Text Box 18"/>
          <p:cNvSpPr txBox="1">
            <a:spLocks noChangeArrowheads="1"/>
          </p:cNvSpPr>
          <p:nvPr/>
        </p:nvSpPr>
        <p:spPr bwMode="auto">
          <a:xfrm>
            <a:off x="3419475" y="5542598"/>
            <a:ext cx="298450" cy="3683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p>
            <a:r>
              <a:rPr lang="en-US" altLang="en-IN"/>
              <a:t>0</a:t>
            </a:r>
            <a:endParaRPr lang="en-US" altLang="en-IN"/>
          </a:p>
        </p:txBody>
      </p:sp>
      <p:sp>
        <p:nvSpPr>
          <p:cNvPr id="11" name="Text Box 18"/>
          <p:cNvSpPr txBox="1">
            <a:spLocks noChangeArrowheads="1"/>
          </p:cNvSpPr>
          <p:nvPr/>
        </p:nvSpPr>
        <p:spPr bwMode="auto">
          <a:xfrm>
            <a:off x="5212715" y="6368098"/>
            <a:ext cx="298450" cy="3683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p>
            <a:r>
              <a:rPr lang="en-IN" altLang="en-US"/>
              <a:t>1</a:t>
            </a:r>
            <a:endParaRPr lang="en-IN" altLang="en-US"/>
          </a:p>
        </p:txBody>
      </p:sp>
      <p:grpSp>
        <p:nvGrpSpPr>
          <p:cNvPr id="8" name="Group 115"/>
          <p:cNvGrpSpPr/>
          <p:nvPr/>
        </p:nvGrpSpPr>
        <p:grpSpPr bwMode="auto">
          <a:xfrm>
            <a:off x="1653540" y="5758815"/>
            <a:ext cx="1371600" cy="609600"/>
            <a:chOff x="624" y="2352"/>
            <a:chExt cx="864" cy="384"/>
          </a:xfrm>
        </p:grpSpPr>
        <p:sp>
          <p:nvSpPr>
            <p:cNvPr id="10301" name="Oval 4"/>
            <p:cNvSpPr>
              <a:spLocks noChangeArrowheads="1"/>
            </p:cNvSpPr>
            <p:nvPr/>
          </p:nvSpPr>
          <p:spPr bwMode="auto">
            <a:xfrm>
              <a:off x="1200" y="2448"/>
              <a:ext cx="288" cy="28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</a:ln>
          </p:spPr>
          <p:txBody>
            <a:bodyPr wrap="none" anchor="ctr"/>
            <a:p>
              <a:pPr algn="ctr"/>
              <a:r>
                <a:rPr lang="en-US"/>
                <a:t>q1</a:t>
              </a:r>
              <a:endParaRPr lang="en-US" baseline="-25000"/>
            </a:p>
          </p:txBody>
        </p:sp>
        <p:sp>
          <p:nvSpPr>
            <p:cNvPr id="10302" name="Line 6"/>
            <p:cNvSpPr>
              <a:spLocks noChangeShapeType="1"/>
            </p:cNvSpPr>
            <p:nvPr/>
          </p:nvSpPr>
          <p:spPr bwMode="auto">
            <a:xfrm>
              <a:off x="816" y="2592"/>
              <a:ext cx="38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10303" name="Text Box 7"/>
            <p:cNvSpPr txBox="1">
              <a:spLocks noChangeArrowheads="1"/>
            </p:cNvSpPr>
            <p:nvPr/>
          </p:nvSpPr>
          <p:spPr bwMode="auto">
            <a:xfrm>
              <a:off x="624" y="2352"/>
              <a:ext cx="384" cy="23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p>
              <a:r>
                <a:rPr lang="en-US"/>
                <a:t>start</a:t>
              </a:r>
              <a:endParaRPr lang="en-US"/>
            </a:p>
          </p:txBody>
        </p:sp>
      </p:grpSp>
      <p:sp>
        <p:nvSpPr>
          <p:cNvPr id="20" name="Oval 19"/>
          <p:cNvSpPr/>
          <p:nvPr/>
        </p:nvSpPr>
        <p:spPr>
          <a:xfrm>
            <a:off x="6137275" y="5831840"/>
            <a:ext cx="720090" cy="65913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1" name="Oval 4"/>
          <p:cNvSpPr>
            <a:spLocks noChangeArrowheads="1"/>
          </p:cNvSpPr>
          <p:nvPr/>
        </p:nvSpPr>
        <p:spPr bwMode="auto">
          <a:xfrm>
            <a:off x="6268720" y="5932805"/>
            <a:ext cx="457200" cy="457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</a:ln>
        </p:spPr>
        <p:txBody>
          <a:bodyPr wrap="none" anchor="ctr"/>
          <a:p>
            <a:pPr algn="ctr"/>
            <a:r>
              <a:rPr lang="en-US"/>
              <a:t>q3</a:t>
            </a:r>
            <a:endParaRPr lang="en-US" baseline="-25000"/>
          </a:p>
        </p:txBody>
      </p:sp>
      <p:grpSp>
        <p:nvGrpSpPr>
          <p:cNvPr id="12" name="Group 30"/>
          <p:cNvGrpSpPr/>
          <p:nvPr/>
        </p:nvGrpSpPr>
        <p:grpSpPr bwMode="auto">
          <a:xfrm>
            <a:off x="2567940" y="5036503"/>
            <a:ext cx="419100" cy="722312"/>
            <a:chOff x="1712" y="1993"/>
            <a:chExt cx="264" cy="455"/>
          </a:xfrm>
        </p:grpSpPr>
        <p:sp>
          <p:nvSpPr>
            <p:cNvPr id="10296" name="Freeform 17"/>
            <p:cNvSpPr/>
            <p:nvPr/>
          </p:nvSpPr>
          <p:spPr bwMode="auto">
            <a:xfrm>
              <a:off x="1712" y="2248"/>
              <a:ext cx="264" cy="200"/>
            </a:xfrm>
            <a:custGeom>
              <a:avLst/>
              <a:gdLst>
                <a:gd name="T0" fmla="*/ 64 w 264"/>
                <a:gd name="T1" fmla="*/ 200 h 200"/>
                <a:gd name="T2" fmla="*/ 16 w 264"/>
                <a:gd name="T3" fmla="*/ 56 h 200"/>
                <a:gd name="T4" fmla="*/ 160 w 264"/>
                <a:gd name="T5" fmla="*/ 8 h 200"/>
                <a:gd name="T6" fmla="*/ 256 w 264"/>
                <a:gd name="T7" fmla="*/ 104 h 200"/>
                <a:gd name="T8" fmla="*/ 208 w 264"/>
                <a:gd name="T9" fmla="*/ 200 h 2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4"/>
                <a:gd name="T16" fmla="*/ 0 h 200"/>
                <a:gd name="T17" fmla="*/ 264 w 264"/>
                <a:gd name="T18" fmla="*/ 200 h 20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4" h="200">
                  <a:moveTo>
                    <a:pt x="64" y="200"/>
                  </a:moveTo>
                  <a:cubicBezTo>
                    <a:pt x="32" y="144"/>
                    <a:pt x="0" y="88"/>
                    <a:pt x="16" y="56"/>
                  </a:cubicBezTo>
                  <a:cubicBezTo>
                    <a:pt x="32" y="24"/>
                    <a:pt x="120" y="0"/>
                    <a:pt x="160" y="8"/>
                  </a:cubicBezTo>
                  <a:cubicBezTo>
                    <a:pt x="200" y="16"/>
                    <a:pt x="248" y="72"/>
                    <a:pt x="256" y="104"/>
                  </a:cubicBezTo>
                  <a:cubicBezTo>
                    <a:pt x="264" y="136"/>
                    <a:pt x="236" y="168"/>
                    <a:pt x="208" y="200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tailEnd type="arrow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13" name="Text Box 18"/>
            <p:cNvSpPr txBox="1">
              <a:spLocks noChangeArrowheads="1"/>
            </p:cNvSpPr>
            <p:nvPr/>
          </p:nvSpPr>
          <p:spPr bwMode="auto">
            <a:xfrm>
              <a:off x="1766" y="1993"/>
              <a:ext cx="188" cy="23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p>
              <a:r>
                <a:rPr lang="en-IN" altLang="en-US"/>
                <a:t>1</a:t>
              </a:r>
              <a:endParaRPr lang="en-IN" altLang="en-US"/>
            </a:p>
          </p:txBody>
        </p:sp>
      </p:grpSp>
      <p:grpSp>
        <p:nvGrpSpPr>
          <p:cNvPr id="4" name="Group 30"/>
          <p:cNvGrpSpPr/>
          <p:nvPr/>
        </p:nvGrpSpPr>
        <p:grpSpPr bwMode="auto">
          <a:xfrm>
            <a:off x="6182995" y="5094923"/>
            <a:ext cx="419100" cy="722312"/>
            <a:chOff x="1712" y="1993"/>
            <a:chExt cx="264" cy="455"/>
          </a:xfrm>
        </p:grpSpPr>
        <p:sp>
          <p:nvSpPr>
            <p:cNvPr id="5" name="Freeform 17"/>
            <p:cNvSpPr/>
            <p:nvPr/>
          </p:nvSpPr>
          <p:spPr bwMode="auto">
            <a:xfrm>
              <a:off x="1712" y="2248"/>
              <a:ext cx="264" cy="200"/>
            </a:xfrm>
            <a:custGeom>
              <a:avLst/>
              <a:gdLst>
                <a:gd name="T0" fmla="*/ 64 w 264"/>
                <a:gd name="T1" fmla="*/ 200 h 200"/>
                <a:gd name="T2" fmla="*/ 16 w 264"/>
                <a:gd name="T3" fmla="*/ 56 h 200"/>
                <a:gd name="T4" fmla="*/ 160 w 264"/>
                <a:gd name="T5" fmla="*/ 8 h 200"/>
                <a:gd name="T6" fmla="*/ 256 w 264"/>
                <a:gd name="T7" fmla="*/ 104 h 200"/>
                <a:gd name="T8" fmla="*/ 208 w 264"/>
                <a:gd name="T9" fmla="*/ 200 h 2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4"/>
                <a:gd name="T16" fmla="*/ 0 h 200"/>
                <a:gd name="T17" fmla="*/ 264 w 264"/>
                <a:gd name="T18" fmla="*/ 200 h 20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4" h="200">
                  <a:moveTo>
                    <a:pt x="64" y="200"/>
                  </a:moveTo>
                  <a:cubicBezTo>
                    <a:pt x="32" y="144"/>
                    <a:pt x="0" y="88"/>
                    <a:pt x="16" y="56"/>
                  </a:cubicBezTo>
                  <a:cubicBezTo>
                    <a:pt x="32" y="24"/>
                    <a:pt x="120" y="0"/>
                    <a:pt x="160" y="8"/>
                  </a:cubicBezTo>
                  <a:cubicBezTo>
                    <a:pt x="200" y="16"/>
                    <a:pt x="248" y="72"/>
                    <a:pt x="256" y="104"/>
                  </a:cubicBezTo>
                  <a:cubicBezTo>
                    <a:pt x="264" y="136"/>
                    <a:pt x="236" y="168"/>
                    <a:pt x="208" y="200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tailEnd type="arrow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14" name="Text Box 18"/>
            <p:cNvSpPr txBox="1">
              <a:spLocks noChangeArrowheads="1"/>
            </p:cNvSpPr>
            <p:nvPr/>
          </p:nvSpPr>
          <p:spPr bwMode="auto">
            <a:xfrm>
              <a:off x="1766" y="1993"/>
              <a:ext cx="188" cy="23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p>
              <a:r>
                <a:rPr lang="en-IN" altLang="en-US"/>
                <a:t>0</a:t>
              </a:r>
              <a:endParaRPr lang="en-IN" altLang="en-US"/>
            </a:p>
          </p:txBody>
        </p:sp>
      </p:grpSp>
      <p:cxnSp>
        <p:nvCxnSpPr>
          <p:cNvPr id="15" name="Elbow Connector 14"/>
          <p:cNvCxnSpPr>
            <a:stCxn id="20" idx="3"/>
            <a:endCxn id="7" idx="4"/>
          </p:cNvCxnSpPr>
          <p:nvPr/>
        </p:nvCxnSpPr>
        <p:spPr>
          <a:xfrm rot="5400000" flipH="1">
            <a:off x="5386705" y="5537835"/>
            <a:ext cx="26035" cy="1686560"/>
          </a:xfrm>
          <a:prstGeom prst="bentConnector3">
            <a:avLst>
              <a:gd name="adj1" fmla="val -1284146"/>
            </a:avLst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 Box 18"/>
          <p:cNvSpPr txBox="1">
            <a:spLocks noChangeArrowheads="1"/>
          </p:cNvSpPr>
          <p:nvPr/>
        </p:nvSpPr>
        <p:spPr bwMode="auto">
          <a:xfrm>
            <a:off x="5212715" y="5590223"/>
            <a:ext cx="298450" cy="3683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p>
            <a:r>
              <a:rPr lang="en-IN" altLang="en-US"/>
              <a:t>1</a:t>
            </a:r>
            <a:endParaRPr lang="en-IN" altLang="en-US"/>
          </a:p>
        </p:txBody>
      </p:sp>
      <p:sp>
        <p:nvSpPr>
          <p:cNvPr id="17" name="Text Box 16"/>
          <p:cNvSpPr txBox="1"/>
          <p:nvPr/>
        </p:nvSpPr>
        <p:spPr>
          <a:xfrm>
            <a:off x="3823335" y="1120775"/>
            <a:ext cx="61772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IN">
                <a:sym typeface="+mn-ea"/>
              </a:rPr>
              <a:t>R</a:t>
            </a:r>
            <a:r>
              <a:rPr lang="en-US" altLang="en-IN" baseline="-25000">
                <a:sym typeface="+mn-ea"/>
              </a:rPr>
              <a:t>ij</a:t>
            </a:r>
            <a:r>
              <a:rPr lang="en-US" altLang="en-IN" baseline="30000">
                <a:sym typeface="+mn-ea"/>
              </a:rPr>
              <a:t>(k)   </a:t>
            </a:r>
            <a:r>
              <a:rPr lang="en-US" altLang="en-IN">
                <a:sym typeface="+mn-ea"/>
              </a:rPr>
              <a:t> =  R</a:t>
            </a:r>
            <a:r>
              <a:rPr lang="en-US" altLang="en-IN" baseline="-25000">
                <a:sym typeface="+mn-ea"/>
              </a:rPr>
              <a:t>ij</a:t>
            </a:r>
            <a:r>
              <a:rPr lang="en-US" altLang="en-IN" baseline="30000">
                <a:sym typeface="+mn-ea"/>
              </a:rPr>
              <a:t>(k-1) </a:t>
            </a:r>
            <a:r>
              <a:rPr lang="en-US" altLang="en-IN">
                <a:sym typeface="+mn-ea"/>
              </a:rPr>
              <a:t>+</a:t>
            </a:r>
            <a:r>
              <a:rPr lang="en-US" altLang="en-IN" baseline="30000">
                <a:sym typeface="+mn-ea"/>
              </a:rPr>
              <a:t> </a:t>
            </a:r>
            <a:r>
              <a:rPr lang="en-US" altLang="en-IN">
                <a:sym typeface="+mn-ea"/>
              </a:rPr>
              <a:t>R</a:t>
            </a:r>
            <a:r>
              <a:rPr lang="en-US" altLang="en-IN" baseline="-25000">
                <a:sym typeface="+mn-ea"/>
              </a:rPr>
              <a:t>ik</a:t>
            </a:r>
            <a:r>
              <a:rPr lang="en-US" altLang="en-IN" baseline="30000">
                <a:sym typeface="+mn-ea"/>
              </a:rPr>
              <a:t>(k-1</a:t>
            </a:r>
            <a:r>
              <a:rPr lang="en-US" altLang="en-IN">
                <a:sym typeface="+mn-ea"/>
              </a:rPr>
              <a:t>) ( R</a:t>
            </a:r>
            <a:r>
              <a:rPr lang="en-US" altLang="en-IN" baseline="-25000">
                <a:sym typeface="+mn-ea"/>
              </a:rPr>
              <a:t>kk</a:t>
            </a:r>
            <a:r>
              <a:rPr lang="en-US" altLang="en-IN" baseline="30000">
                <a:sym typeface="+mn-ea"/>
              </a:rPr>
              <a:t>(k-1)</a:t>
            </a:r>
            <a:r>
              <a:rPr lang="en-US" altLang="en-IN">
                <a:sym typeface="+mn-ea"/>
              </a:rPr>
              <a:t> )* R</a:t>
            </a:r>
            <a:r>
              <a:rPr lang="en-US" altLang="en-IN" baseline="-25000">
                <a:sym typeface="+mn-ea"/>
              </a:rPr>
              <a:t>kj</a:t>
            </a:r>
            <a:r>
              <a:rPr lang="en-US" altLang="en-IN" baseline="30000">
                <a:sym typeface="+mn-ea"/>
              </a:rPr>
              <a:t>(k-1)</a:t>
            </a:r>
            <a:r>
              <a:rPr lang="en-US" altLang="en-IN">
                <a:sym typeface="+mn-ea"/>
              </a:rPr>
              <a:t>       </a:t>
            </a:r>
            <a:endParaRPr lang="en-US"/>
          </a:p>
        </p:txBody>
      </p:sp>
      <p:sp>
        <p:nvSpPr>
          <p:cNvPr id="18" name="Text Box 17"/>
          <p:cNvSpPr txBox="1"/>
          <p:nvPr/>
        </p:nvSpPr>
        <p:spPr>
          <a:xfrm>
            <a:off x="3237230" y="1120775"/>
            <a:ext cx="2273935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indent="0">
              <a:buFont typeface="Arial" panose="020B0604020202020204" pitchFamily="34" charset="0"/>
              <a:buNone/>
            </a:pPr>
            <a:endParaRPr lang="en-US" altLang="en-IN">
              <a:sym typeface="+mn-ea"/>
            </a:endParaRPr>
          </a:p>
          <a:p>
            <a:pPr lvl="0" indent="0">
              <a:buFont typeface="Arial" panose="020B0604020202020204" pitchFamily="34" charset="0"/>
              <a:buNone/>
            </a:pPr>
            <a:r>
              <a:rPr lang="en-US" altLang="en-IN">
                <a:sym typeface="+mn-ea"/>
              </a:rPr>
              <a:t> state 1 only</a:t>
            </a:r>
            <a:endParaRPr lang="en-US" altLang="en-IN">
              <a:sym typeface="+mn-ea"/>
            </a:endParaRPr>
          </a:p>
          <a:p>
            <a:pPr lvl="0" indent="0">
              <a:buFont typeface="Arial" panose="020B0604020202020204" pitchFamily="34" charset="0"/>
              <a:buNone/>
            </a:pPr>
            <a:endParaRPr lang="en-US" altLang="en-IN">
              <a:sym typeface="+mn-ea"/>
            </a:endParaRPr>
          </a:p>
          <a:p>
            <a:pPr lvl="0" indent="0">
              <a:buFont typeface="Arial" panose="020B0604020202020204" pitchFamily="34" charset="0"/>
              <a:buNone/>
            </a:pPr>
            <a:r>
              <a:rPr lang="en-US" altLang="en-IN">
                <a:sym typeface="+mn-ea"/>
              </a:rPr>
              <a:t>R</a:t>
            </a:r>
            <a:r>
              <a:rPr lang="en-US" altLang="en-IN" baseline="-25000">
                <a:sym typeface="+mn-ea"/>
              </a:rPr>
              <a:t>11</a:t>
            </a:r>
            <a:r>
              <a:rPr lang="en-US" altLang="en-IN" baseline="30000">
                <a:sym typeface="+mn-ea"/>
              </a:rPr>
              <a:t>(1)</a:t>
            </a:r>
            <a:r>
              <a:rPr lang="en-US" altLang="en-IN">
                <a:sym typeface="+mn-ea"/>
              </a:rPr>
              <a:t> = 1*</a:t>
            </a:r>
            <a:endParaRPr lang="en-US" dirty="0" smtClean="0">
              <a:sym typeface="Symbol" panose="05050102010706020507" pitchFamily="28" charset="2"/>
            </a:endParaRPr>
          </a:p>
          <a:p>
            <a:pPr lvl="0" indent="0">
              <a:buFont typeface="Arial" panose="020B0604020202020204" pitchFamily="34" charset="0"/>
              <a:buNone/>
            </a:pPr>
            <a:r>
              <a:rPr lang="en-US" altLang="en-IN">
                <a:sym typeface="+mn-ea"/>
              </a:rPr>
              <a:t>R</a:t>
            </a:r>
            <a:r>
              <a:rPr lang="en-US" altLang="en-IN" baseline="-25000">
                <a:sym typeface="+mn-ea"/>
              </a:rPr>
              <a:t>12</a:t>
            </a:r>
            <a:r>
              <a:rPr lang="en-US" altLang="en-IN" baseline="30000">
                <a:sym typeface="+mn-ea"/>
              </a:rPr>
              <a:t>(1)</a:t>
            </a:r>
            <a:r>
              <a:rPr lang="en-US" altLang="en-IN">
                <a:sym typeface="+mn-ea"/>
              </a:rPr>
              <a:t> = 1*0</a:t>
            </a:r>
            <a:endParaRPr lang="en-US" altLang="en-IN">
              <a:sym typeface="+mn-ea"/>
            </a:endParaRPr>
          </a:p>
          <a:p>
            <a:pPr lvl="0" indent="0">
              <a:buFont typeface="Arial" panose="020B0604020202020204" pitchFamily="34" charset="0"/>
              <a:buNone/>
            </a:pPr>
            <a:r>
              <a:rPr lang="en-US" altLang="en-IN">
                <a:sym typeface="+mn-ea"/>
              </a:rPr>
              <a:t>R</a:t>
            </a:r>
            <a:r>
              <a:rPr lang="en-US" altLang="en-IN" baseline="-25000">
                <a:sym typeface="+mn-ea"/>
              </a:rPr>
              <a:t>13</a:t>
            </a:r>
            <a:r>
              <a:rPr lang="en-US" altLang="en-IN" baseline="30000">
                <a:sym typeface="+mn-ea"/>
              </a:rPr>
              <a:t>(1)</a:t>
            </a:r>
            <a:r>
              <a:rPr lang="en-US" altLang="en-IN">
                <a:sym typeface="+mn-ea"/>
              </a:rPr>
              <a:t> = </a:t>
            </a:r>
            <a:r>
              <a:rPr lang="en-US" dirty="0" smtClean="0">
                <a:sym typeface="+mn-ea"/>
              </a:rPr>
              <a:t>Ø</a:t>
            </a:r>
            <a:endParaRPr lang="en-US" dirty="0" smtClean="0">
              <a:sym typeface="+mn-ea"/>
            </a:endParaRPr>
          </a:p>
          <a:p>
            <a:pPr lvl="0" indent="0">
              <a:buFont typeface="Arial" panose="020B0604020202020204" pitchFamily="34" charset="0"/>
              <a:buNone/>
            </a:pPr>
            <a:r>
              <a:rPr lang="en-US" altLang="en-IN">
                <a:sym typeface="+mn-ea"/>
              </a:rPr>
              <a:t>R</a:t>
            </a:r>
            <a:r>
              <a:rPr lang="en-US" altLang="en-IN" baseline="-25000">
                <a:sym typeface="+mn-ea"/>
              </a:rPr>
              <a:t>21</a:t>
            </a:r>
            <a:r>
              <a:rPr lang="en-US" altLang="en-IN" baseline="30000">
                <a:sym typeface="+mn-ea"/>
              </a:rPr>
              <a:t>(1)</a:t>
            </a:r>
            <a:r>
              <a:rPr lang="en-US" altLang="en-IN">
                <a:sym typeface="+mn-ea"/>
              </a:rPr>
              <a:t> = </a:t>
            </a:r>
            <a:r>
              <a:rPr lang="en-US" dirty="0" smtClean="0">
                <a:sym typeface="+mn-ea"/>
              </a:rPr>
              <a:t>Ø</a:t>
            </a:r>
            <a:endParaRPr lang="en-US" dirty="0" smtClean="0">
              <a:sym typeface="+mn-ea"/>
            </a:endParaRPr>
          </a:p>
          <a:p>
            <a:pPr lvl="0" indent="0">
              <a:buFont typeface="Arial" panose="020B0604020202020204" pitchFamily="34" charset="0"/>
              <a:buNone/>
            </a:pPr>
            <a:r>
              <a:rPr lang="en-US" altLang="en-IN">
                <a:sym typeface="+mn-ea"/>
              </a:rPr>
              <a:t>R</a:t>
            </a:r>
            <a:r>
              <a:rPr lang="en-US" altLang="en-IN" baseline="-25000">
                <a:sym typeface="+mn-ea"/>
              </a:rPr>
              <a:t>22</a:t>
            </a:r>
            <a:r>
              <a:rPr lang="en-US" altLang="en-IN" baseline="30000">
                <a:sym typeface="+mn-ea"/>
              </a:rPr>
              <a:t>(1)</a:t>
            </a:r>
            <a:r>
              <a:rPr lang="en-US" altLang="en-IN">
                <a:sym typeface="+mn-ea"/>
              </a:rPr>
              <a:t> = </a:t>
            </a:r>
            <a:r>
              <a:rPr lang="en-US" dirty="0" smtClean="0">
                <a:sym typeface="Symbol" panose="05050102010706020507" pitchFamily="28" charset="2"/>
              </a:rPr>
              <a:t></a:t>
            </a:r>
            <a:endParaRPr lang="en-US" dirty="0" smtClean="0">
              <a:sym typeface="Symbol" panose="05050102010706020507" pitchFamily="28" charset="2"/>
            </a:endParaRPr>
          </a:p>
          <a:p>
            <a:pPr lvl="0" indent="0">
              <a:buFont typeface="Arial" panose="020B0604020202020204" pitchFamily="34" charset="0"/>
              <a:buNone/>
            </a:pPr>
            <a:r>
              <a:rPr lang="en-US" altLang="en-IN">
                <a:sym typeface="+mn-ea"/>
              </a:rPr>
              <a:t>R</a:t>
            </a:r>
            <a:r>
              <a:rPr lang="en-US" altLang="en-IN" baseline="-25000">
                <a:sym typeface="+mn-ea"/>
              </a:rPr>
              <a:t>23</a:t>
            </a:r>
            <a:r>
              <a:rPr lang="en-US" altLang="en-IN" baseline="30000">
                <a:sym typeface="+mn-ea"/>
              </a:rPr>
              <a:t>(1)</a:t>
            </a:r>
            <a:r>
              <a:rPr lang="en-US" altLang="en-IN">
                <a:sym typeface="+mn-ea"/>
              </a:rPr>
              <a:t> = 1</a:t>
            </a:r>
            <a:endParaRPr lang="en-US" dirty="0" smtClean="0">
              <a:sym typeface="+mn-ea"/>
            </a:endParaRPr>
          </a:p>
          <a:p>
            <a:pPr lvl="0" indent="0">
              <a:buFont typeface="Arial" panose="020B0604020202020204" pitchFamily="34" charset="0"/>
              <a:buNone/>
            </a:pPr>
            <a:r>
              <a:rPr lang="en-US" altLang="en-IN">
                <a:sym typeface="+mn-ea"/>
              </a:rPr>
              <a:t>R</a:t>
            </a:r>
            <a:r>
              <a:rPr lang="en-US" altLang="en-IN" baseline="-25000">
                <a:sym typeface="+mn-ea"/>
              </a:rPr>
              <a:t>31</a:t>
            </a:r>
            <a:r>
              <a:rPr lang="en-US" altLang="en-IN" baseline="30000">
                <a:sym typeface="+mn-ea"/>
              </a:rPr>
              <a:t>(1)</a:t>
            </a:r>
            <a:r>
              <a:rPr lang="en-US" altLang="en-IN">
                <a:sym typeface="+mn-ea"/>
              </a:rPr>
              <a:t> = </a:t>
            </a:r>
            <a:r>
              <a:rPr lang="en-US" dirty="0" smtClean="0">
                <a:sym typeface="+mn-ea"/>
              </a:rPr>
              <a:t>Ø</a:t>
            </a:r>
            <a:endParaRPr lang="en-US" dirty="0" smtClean="0">
              <a:sym typeface="+mn-ea"/>
            </a:endParaRPr>
          </a:p>
          <a:p>
            <a:pPr lvl="0" indent="0">
              <a:buFont typeface="Arial" panose="020B0604020202020204" pitchFamily="34" charset="0"/>
              <a:buNone/>
            </a:pPr>
            <a:r>
              <a:rPr lang="en-US" altLang="en-IN">
                <a:sym typeface="+mn-ea"/>
              </a:rPr>
              <a:t>R</a:t>
            </a:r>
            <a:r>
              <a:rPr lang="en-US" altLang="en-IN" baseline="-25000">
                <a:sym typeface="+mn-ea"/>
              </a:rPr>
              <a:t>31</a:t>
            </a:r>
            <a:r>
              <a:rPr lang="en-US" altLang="en-IN" baseline="30000">
                <a:sym typeface="+mn-ea"/>
              </a:rPr>
              <a:t>(1)</a:t>
            </a:r>
            <a:r>
              <a:rPr lang="en-US" altLang="en-IN">
                <a:sym typeface="+mn-ea"/>
              </a:rPr>
              <a:t> = 1</a:t>
            </a:r>
            <a:endParaRPr lang="en-US" altLang="en-IN">
              <a:sym typeface="+mn-ea"/>
            </a:endParaRPr>
          </a:p>
          <a:p>
            <a:pPr lvl="0" indent="0">
              <a:buFont typeface="Arial" panose="020B0604020202020204" pitchFamily="34" charset="0"/>
              <a:buNone/>
            </a:pPr>
            <a:r>
              <a:rPr lang="en-US" altLang="en-IN">
                <a:sym typeface="+mn-ea"/>
              </a:rPr>
              <a:t>R</a:t>
            </a:r>
            <a:r>
              <a:rPr lang="en-US" altLang="en-IN" baseline="-25000">
                <a:sym typeface="+mn-ea"/>
              </a:rPr>
              <a:t>33</a:t>
            </a:r>
            <a:r>
              <a:rPr lang="en-US" altLang="en-IN" baseline="30000">
                <a:sym typeface="+mn-ea"/>
              </a:rPr>
              <a:t>(1)</a:t>
            </a:r>
            <a:r>
              <a:rPr lang="en-US" altLang="en-IN">
                <a:sym typeface="+mn-ea"/>
              </a:rPr>
              <a:t> = 0+</a:t>
            </a:r>
            <a:r>
              <a:rPr lang="en-US" dirty="0" smtClean="0">
                <a:sym typeface="Symbol" panose="05050102010706020507" pitchFamily="28" charset="2"/>
              </a:rPr>
              <a:t></a:t>
            </a:r>
            <a:endParaRPr lang="en-US" altLang="en-IN"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4225" y="192405"/>
            <a:ext cx="10390505" cy="727075"/>
          </a:xfrm>
        </p:spPr>
        <p:txBody>
          <a:bodyPr>
            <a:normAutofit fontScale="90000"/>
          </a:bodyPr>
          <a:p>
            <a:pPr algn="ctr"/>
            <a:r>
              <a:rPr lang="en-US" altLang="en-IN"/>
              <a:t>Finite Automata and </a:t>
            </a:r>
            <a:r>
              <a:rPr lang="en-IN" altLang="en-US"/>
              <a:t>Regular Expressions </a:t>
            </a:r>
            <a:endParaRPr lang="en-IN" altLang="en-US"/>
          </a:p>
        </p:txBody>
      </p:sp>
      <p:sp>
        <p:nvSpPr>
          <p:cNvPr id="3" name="Text Box 2"/>
          <p:cNvSpPr txBox="1"/>
          <p:nvPr/>
        </p:nvSpPr>
        <p:spPr>
          <a:xfrm>
            <a:off x="1145540" y="919480"/>
            <a:ext cx="2273935" cy="36925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indent="0">
              <a:buFont typeface="Arial" panose="020B0604020202020204" pitchFamily="34" charset="0"/>
              <a:buNone/>
            </a:pPr>
            <a:endParaRPr lang="en-US" altLang="en-IN">
              <a:sym typeface="+mn-ea"/>
            </a:endParaRPr>
          </a:p>
          <a:p>
            <a:pPr lvl="0" indent="0">
              <a:buFont typeface="Arial" panose="020B0604020202020204" pitchFamily="34" charset="0"/>
              <a:buNone/>
            </a:pPr>
            <a:r>
              <a:rPr lang="en-US" altLang="en-IN">
                <a:sym typeface="+mn-ea"/>
              </a:rPr>
              <a:t>  1*01(0+11)*</a:t>
            </a:r>
            <a:endParaRPr lang="en-US" altLang="en-IN">
              <a:sym typeface="+mn-ea"/>
            </a:endParaRPr>
          </a:p>
          <a:p>
            <a:pPr lvl="0" indent="0">
              <a:buFont typeface="Arial" panose="020B0604020202020204" pitchFamily="34" charset="0"/>
              <a:buNone/>
            </a:pPr>
            <a:r>
              <a:rPr lang="en-US" altLang="en-IN">
                <a:sym typeface="+mn-ea"/>
              </a:rPr>
              <a:t>no states</a:t>
            </a:r>
            <a:endParaRPr lang="en-US" altLang="en-IN">
              <a:sym typeface="+mn-ea"/>
            </a:endParaRPr>
          </a:p>
          <a:p>
            <a:pPr lvl="0" indent="0">
              <a:buFont typeface="Arial" panose="020B0604020202020204" pitchFamily="34" charset="0"/>
              <a:buNone/>
            </a:pPr>
            <a:endParaRPr lang="en-US" altLang="en-IN">
              <a:sym typeface="+mn-ea"/>
            </a:endParaRPr>
          </a:p>
          <a:p>
            <a:pPr lvl="0" indent="0">
              <a:buFont typeface="Arial" panose="020B0604020202020204" pitchFamily="34" charset="0"/>
              <a:buNone/>
            </a:pPr>
            <a:r>
              <a:rPr lang="en-US" altLang="en-IN">
                <a:sym typeface="+mn-ea"/>
              </a:rPr>
              <a:t>R</a:t>
            </a:r>
            <a:r>
              <a:rPr lang="en-US" altLang="en-IN" baseline="-25000">
                <a:sym typeface="+mn-ea"/>
              </a:rPr>
              <a:t>11</a:t>
            </a:r>
            <a:r>
              <a:rPr lang="en-US" altLang="en-IN" baseline="30000">
                <a:sym typeface="+mn-ea"/>
              </a:rPr>
              <a:t>(0)</a:t>
            </a:r>
            <a:r>
              <a:rPr lang="en-US" altLang="en-IN">
                <a:sym typeface="+mn-ea"/>
              </a:rPr>
              <a:t> = 1+</a:t>
            </a:r>
            <a:r>
              <a:rPr lang="en-US" dirty="0" smtClean="0">
                <a:sym typeface="Symbol" panose="05050102010706020507" pitchFamily="28" charset="2"/>
              </a:rPr>
              <a:t></a:t>
            </a:r>
            <a:endParaRPr lang="en-US" dirty="0" smtClean="0">
              <a:sym typeface="Symbol" panose="05050102010706020507" pitchFamily="28" charset="2"/>
            </a:endParaRPr>
          </a:p>
          <a:p>
            <a:pPr lvl="0" indent="0">
              <a:buFont typeface="Arial" panose="020B0604020202020204" pitchFamily="34" charset="0"/>
              <a:buNone/>
            </a:pPr>
            <a:r>
              <a:rPr lang="en-US" altLang="en-IN">
                <a:sym typeface="+mn-ea"/>
              </a:rPr>
              <a:t>R</a:t>
            </a:r>
            <a:r>
              <a:rPr lang="en-US" altLang="en-IN" baseline="-25000">
                <a:sym typeface="+mn-ea"/>
              </a:rPr>
              <a:t>12</a:t>
            </a:r>
            <a:r>
              <a:rPr lang="en-US" altLang="en-IN" baseline="30000">
                <a:sym typeface="+mn-ea"/>
              </a:rPr>
              <a:t>(0)</a:t>
            </a:r>
            <a:r>
              <a:rPr lang="en-US" altLang="en-IN">
                <a:sym typeface="+mn-ea"/>
              </a:rPr>
              <a:t> = 0</a:t>
            </a:r>
            <a:endParaRPr lang="en-US" altLang="en-IN">
              <a:sym typeface="+mn-ea"/>
            </a:endParaRPr>
          </a:p>
          <a:p>
            <a:pPr lvl="0" indent="0">
              <a:buFont typeface="Arial" panose="020B0604020202020204" pitchFamily="34" charset="0"/>
              <a:buNone/>
            </a:pPr>
            <a:r>
              <a:rPr lang="en-US" altLang="en-IN">
                <a:sym typeface="+mn-ea"/>
              </a:rPr>
              <a:t>R</a:t>
            </a:r>
            <a:r>
              <a:rPr lang="en-US" altLang="en-IN" baseline="-25000">
                <a:sym typeface="+mn-ea"/>
              </a:rPr>
              <a:t>13</a:t>
            </a:r>
            <a:r>
              <a:rPr lang="en-US" altLang="en-IN" baseline="30000">
                <a:sym typeface="+mn-ea"/>
              </a:rPr>
              <a:t>(0)</a:t>
            </a:r>
            <a:r>
              <a:rPr lang="en-US" altLang="en-IN">
                <a:sym typeface="+mn-ea"/>
              </a:rPr>
              <a:t> = </a:t>
            </a:r>
            <a:r>
              <a:rPr lang="en-US" dirty="0" smtClean="0">
                <a:sym typeface="+mn-ea"/>
              </a:rPr>
              <a:t>Ø</a:t>
            </a:r>
            <a:endParaRPr lang="en-US" dirty="0" smtClean="0">
              <a:sym typeface="+mn-ea"/>
            </a:endParaRPr>
          </a:p>
          <a:p>
            <a:pPr lvl="0" indent="0">
              <a:buFont typeface="Arial" panose="020B0604020202020204" pitchFamily="34" charset="0"/>
              <a:buNone/>
            </a:pPr>
            <a:r>
              <a:rPr lang="en-US" altLang="en-IN">
                <a:sym typeface="+mn-ea"/>
              </a:rPr>
              <a:t>R</a:t>
            </a:r>
            <a:r>
              <a:rPr lang="en-US" altLang="en-IN" baseline="-25000">
                <a:sym typeface="+mn-ea"/>
              </a:rPr>
              <a:t>21</a:t>
            </a:r>
            <a:r>
              <a:rPr lang="en-US" altLang="en-IN" baseline="30000">
                <a:sym typeface="+mn-ea"/>
              </a:rPr>
              <a:t>(0)</a:t>
            </a:r>
            <a:r>
              <a:rPr lang="en-US" altLang="en-IN">
                <a:sym typeface="+mn-ea"/>
              </a:rPr>
              <a:t> = </a:t>
            </a:r>
            <a:r>
              <a:rPr lang="en-US" dirty="0" smtClean="0">
                <a:sym typeface="+mn-ea"/>
              </a:rPr>
              <a:t>Ø</a:t>
            </a:r>
            <a:endParaRPr lang="en-US" dirty="0" smtClean="0">
              <a:sym typeface="+mn-ea"/>
            </a:endParaRPr>
          </a:p>
          <a:p>
            <a:pPr lvl="0" indent="0">
              <a:buFont typeface="Arial" panose="020B0604020202020204" pitchFamily="34" charset="0"/>
              <a:buNone/>
            </a:pPr>
            <a:r>
              <a:rPr lang="en-US" altLang="en-IN">
                <a:sym typeface="+mn-ea"/>
              </a:rPr>
              <a:t>R</a:t>
            </a:r>
            <a:r>
              <a:rPr lang="en-US" altLang="en-IN" baseline="-25000">
                <a:sym typeface="+mn-ea"/>
              </a:rPr>
              <a:t>22</a:t>
            </a:r>
            <a:r>
              <a:rPr lang="en-US" altLang="en-IN" baseline="30000">
                <a:sym typeface="+mn-ea"/>
              </a:rPr>
              <a:t>(0)</a:t>
            </a:r>
            <a:r>
              <a:rPr lang="en-US" altLang="en-IN">
                <a:sym typeface="+mn-ea"/>
              </a:rPr>
              <a:t> = </a:t>
            </a:r>
            <a:r>
              <a:rPr lang="en-US" dirty="0" smtClean="0">
                <a:sym typeface="Symbol" panose="05050102010706020507" pitchFamily="28" charset="2"/>
              </a:rPr>
              <a:t></a:t>
            </a:r>
            <a:endParaRPr lang="en-US" dirty="0" smtClean="0">
              <a:sym typeface="Symbol" panose="05050102010706020507" pitchFamily="28" charset="2"/>
            </a:endParaRPr>
          </a:p>
          <a:p>
            <a:pPr lvl="0" indent="0">
              <a:buFont typeface="Arial" panose="020B0604020202020204" pitchFamily="34" charset="0"/>
              <a:buNone/>
            </a:pPr>
            <a:r>
              <a:rPr lang="en-US" altLang="en-IN">
                <a:sym typeface="+mn-ea"/>
              </a:rPr>
              <a:t>R</a:t>
            </a:r>
            <a:r>
              <a:rPr lang="en-US" altLang="en-IN" baseline="-25000">
                <a:sym typeface="+mn-ea"/>
              </a:rPr>
              <a:t>23</a:t>
            </a:r>
            <a:r>
              <a:rPr lang="en-US" altLang="en-IN" baseline="30000">
                <a:sym typeface="+mn-ea"/>
              </a:rPr>
              <a:t>(0)</a:t>
            </a:r>
            <a:r>
              <a:rPr lang="en-US" altLang="en-IN">
                <a:sym typeface="+mn-ea"/>
              </a:rPr>
              <a:t> = 1</a:t>
            </a:r>
            <a:endParaRPr lang="en-US" dirty="0" smtClean="0">
              <a:sym typeface="+mn-ea"/>
            </a:endParaRPr>
          </a:p>
          <a:p>
            <a:pPr lvl="0" indent="0">
              <a:buFont typeface="Arial" panose="020B0604020202020204" pitchFamily="34" charset="0"/>
              <a:buNone/>
            </a:pPr>
            <a:r>
              <a:rPr lang="en-US" altLang="en-IN">
                <a:sym typeface="+mn-ea"/>
              </a:rPr>
              <a:t>R</a:t>
            </a:r>
            <a:r>
              <a:rPr lang="en-US" altLang="en-IN" baseline="-25000">
                <a:sym typeface="+mn-ea"/>
              </a:rPr>
              <a:t>31</a:t>
            </a:r>
            <a:r>
              <a:rPr lang="en-US" altLang="en-IN" baseline="30000">
                <a:sym typeface="+mn-ea"/>
              </a:rPr>
              <a:t>(0)</a:t>
            </a:r>
            <a:r>
              <a:rPr lang="en-US" altLang="en-IN">
                <a:sym typeface="+mn-ea"/>
              </a:rPr>
              <a:t> = </a:t>
            </a:r>
            <a:r>
              <a:rPr lang="en-US" dirty="0" smtClean="0">
                <a:sym typeface="+mn-ea"/>
              </a:rPr>
              <a:t>Ø</a:t>
            </a:r>
            <a:endParaRPr lang="en-US" dirty="0" smtClean="0">
              <a:sym typeface="+mn-ea"/>
            </a:endParaRPr>
          </a:p>
          <a:p>
            <a:pPr lvl="0" indent="0">
              <a:buFont typeface="Arial" panose="020B0604020202020204" pitchFamily="34" charset="0"/>
              <a:buNone/>
            </a:pPr>
            <a:r>
              <a:rPr lang="en-US" altLang="en-IN">
                <a:sym typeface="+mn-ea"/>
              </a:rPr>
              <a:t>R</a:t>
            </a:r>
            <a:r>
              <a:rPr lang="en-US" altLang="en-IN" baseline="-25000">
                <a:sym typeface="+mn-ea"/>
              </a:rPr>
              <a:t>31</a:t>
            </a:r>
            <a:r>
              <a:rPr lang="en-US" altLang="en-IN" baseline="30000">
                <a:sym typeface="+mn-ea"/>
              </a:rPr>
              <a:t>(0)</a:t>
            </a:r>
            <a:r>
              <a:rPr lang="en-US" altLang="en-IN">
                <a:sym typeface="+mn-ea"/>
              </a:rPr>
              <a:t> = 1</a:t>
            </a:r>
            <a:endParaRPr lang="en-US" altLang="en-IN">
              <a:sym typeface="+mn-ea"/>
            </a:endParaRPr>
          </a:p>
          <a:p>
            <a:pPr lvl="0" indent="0">
              <a:buFont typeface="Arial" panose="020B0604020202020204" pitchFamily="34" charset="0"/>
              <a:buNone/>
            </a:pPr>
            <a:r>
              <a:rPr lang="en-US" altLang="en-IN">
                <a:sym typeface="+mn-ea"/>
              </a:rPr>
              <a:t>R</a:t>
            </a:r>
            <a:r>
              <a:rPr lang="en-US" altLang="en-IN" baseline="-25000">
                <a:sym typeface="+mn-ea"/>
              </a:rPr>
              <a:t>33</a:t>
            </a:r>
            <a:r>
              <a:rPr lang="en-US" altLang="en-IN" baseline="30000">
                <a:sym typeface="+mn-ea"/>
              </a:rPr>
              <a:t>(0)</a:t>
            </a:r>
            <a:r>
              <a:rPr lang="en-US" altLang="en-IN">
                <a:sym typeface="+mn-ea"/>
              </a:rPr>
              <a:t> = 0+</a:t>
            </a:r>
            <a:r>
              <a:rPr lang="en-US" dirty="0" smtClean="0">
                <a:sym typeface="Symbol" panose="05050102010706020507" pitchFamily="28" charset="2"/>
              </a:rPr>
              <a:t></a:t>
            </a:r>
            <a:endParaRPr lang="en-US" altLang="en-IN">
              <a:sym typeface="+mn-ea"/>
            </a:endParaRPr>
          </a:p>
        </p:txBody>
      </p:sp>
      <p:sp>
        <p:nvSpPr>
          <p:cNvPr id="6" name="Oval 4"/>
          <p:cNvSpPr>
            <a:spLocks noChangeArrowheads="1"/>
          </p:cNvSpPr>
          <p:nvPr/>
        </p:nvSpPr>
        <p:spPr bwMode="auto">
          <a:xfrm>
            <a:off x="2567940" y="5911215"/>
            <a:ext cx="457200" cy="457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</a:ln>
        </p:spPr>
        <p:txBody>
          <a:bodyPr wrap="none" anchor="ctr"/>
          <a:p>
            <a:pPr algn="ctr"/>
            <a:r>
              <a:rPr lang="en-US"/>
              <a:t>q</a:t>
            </a:r>
            <a:r>
              <a:rPr lang="en-US" baseline="-25000"/>
              <a:t>0</a:t>
            </a:r>
            <a:endParaRPr lang="en-US" baseline="-25000"/>
          </a:p>
        </p:txBody>
      </p:sp>
      <p:sp>
        <p:nvSpPr>
          <p:cNvPr id="7" name="Oval 4"/>
          <p:cNvSpPr>
            <a:spLocks noChangeArrowheads="1"/>
          </p:cNvSpPr>
          <p:nvPr/>
        </p:nvSpPr>
        <p:spPr bwMode="auto">
          <a:xfrm>
            <a:off x="4327525" y="5911215"/>
            <a:ext cx="457200" cy="457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</a:ln>
        </p:spPr>
        <p:txBody>
          <a:bodyPr wrap="none" anchor="ctr"/>
          <a:p>
            <a:pPr algn="ctr"/>
            <a:r>
              <a:rPr lang="en-US"/>
              <a:t>q2</a:t>
            </a:r>
            <a:endParaRPr lang="en-US" baseline="-25000"/>
          </a:p>
        </p:txBody>
      </p:sp>
      <p:sp>
        <p:nvSpPr>
          <p:cNvPr id="10298" name="Line 8"/>
          <p:cNvSpPr>
            <a:spLocks noChangeShapeType="1"/>
          </p:cNvSpPr>
          <p:nvPr/>
        </p:nvSpPr>
        <p:spPr bwMode="auto">
          <a:xfrm>
            <a:off x="4784725" y="6139815"/>
            <a:ext cx="1317625" cy="63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</p:spPr>
        <p:txBody>
          <a:bodyPr/>
          <a:p>
            <a:endParaRPr lang="en-US"/>
          </a:p>
        </p:txBody>
      </p:sp>
      <p:sp>
        <p:nvSpPr>
          <p:cNvPr id="9" name="Line 8"/>
          <p:cNvSpPr>
            <a:spLocks noChangeShapeType="1"/>
          </p:cNvSpPr>
          <p:nvPr/>
        </p:nvSpPr>
        <p:spPr bwMode="auto">
          <a:xfrm>
            <a:off x="3025140" y="6139815"/>
            <a:ext cx="1302385" cy="63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</p:spPr>
        <p:txBody>
          <a:bodyPr/>
          <a:p>
            <a:endParaRPr lang="en-US"/>
          </a:p>
        </p:txBody>
      </p:sp>
      <p:sp>
        <p:nvSpPr>
          <p:cNvPr id="10" name="Line 8"/>
          <p:cNvSpPr>
            <a:spLocks noChangeShapeType="1"/>
          </p:cNvSpPr>
          <p:nvPr/>
        </p:nvSpPr>
        <p:spPr bwMode="auto">
          <a:xfrm>
            <a:off x="2034540" y="6139815"/>
            <a:ext cx="533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</p:spPr>
        <p:txBody>
          <a:bodyPr/>
          <a:p>
            <a:endParaRPr lang="en-US"/>
          </a:p>
        </p:txBody>
      </p:sp>
      <p:sp>
        <p:nvSpPr>
          <p:cNvPr id="10297" name="Text Box 18"/>
          <p:cNvSpPr txBox="1">
            <a:spLocks noChangeArrowheads="1"/>
          </p:cNvSpPr>
          <p:nvPr/>
        </p:nvSpPr>
        <p:spPr bwMode="auto">
          <a:xfrm>
            <a:off x="3419475" y="5542598"/>
            <a:ext cx="298450" cy="3683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p>
            <a:r>
              <a:rPr lang="en-US" altLang="en-IN"/>
              <a:t>0</a:t>
            </a:r>
            <a:endParaRPr lang="en-US" altLang="en-IN"/>
          </a:p>
        </p:txBody>
      </p:sp>
      <p:sp>
        <p:nvSpPr>
          <p:cNvPr id="11" name="Text Box 18"/>
          <p:cNvSpPr txBox="1">
            <a:spLocks noChangeArrowheads="1"/>
          </p:cNvSpPr>
          <p:nvPr/>
        </p:nvSpPr>
        <p:spPr bwMode="auto">
          <a:xfrm>
            <a:off x="5212715" y="6368098"/>
            <a:ext cx="298450" cy="3683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p>
            <a:r>
              <a:rPr lang="en-IN" altLang="en-US"/>
              <a:t>1</a:t>
            </a:r>
            <a:endParaRPr lang="en-IN" altLang="en-US"/>
          </a:p>
        </p:txBody>
      </p:sp>
      <p:grpSp>
        <p:nvGrpSpPr>
          <p:cNvPr id="8" name="Group 115"/>
          <p:cNvGrpSpPr/>
          <p:nvPr/>
        </p:nvGrpSpPr>
        <p:grpSpPr bwMode="auto">
          <a:xfrm>
            <a:off x="1653540" y="5758815"/>
            <a:ext cx="1371600" cy="609600"/>
            <a:chOff x="624" y="2352"/>
            <a:chExt cx="864" cy="384"/>
          </a:xfrm>
        </p:grpSpPr>
        <p:sp>
          <p:nvSpPr>
            <p:cNvPr id="10301" name="Oval 4"/>
            <p:cNvSpPr>
              <a:spLocks noChangeArrowheads="1"/>
            </p:cNvSpPr>
            <p:nvPr/>
          </p:nvSpPr>
          <p:spPr bwMode="auto">
            <a:xfrm>
              <a:off x="1200" y="2448"/>
              <a:ext cx="288" cy="28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</a:ln>
          </p:spPr>
          <p:txBody>
            <a:bodyPr wrap="none" anchor="ctr"/>
            <a:p>
              <a:pPr algn="ctr"/>
              <a:r>
                <a:rPr lang="en-US"/>
                <a:t>q1</a:t>
              </a:r>
              <a:endParaRPr lang="en-US" baseline="-25000"/>
            </a:p>
          </p:txBody>
        </p:sp>
        <p:sp>
          <p:nvSpPr>
            <p:cNvPr id="10302" name="Line 6"/>
            <p:cNvSpPr>
              <a:spLocks noChangeShapeType="1"/>
            </p:cNvSpPr>
            <p:nvPr/>
          </p:nvSpPr>
          <p:spPr bwMode="auto">
            <a:xfrm>
              <a:off x="816" y="2592"/>
              <a:ext cx="38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10303" name="Text Box 7"/>
            <p:cNvSpPr txBox="1">
              <a:spLocks noChangeArrowheads="1"/>
            </p:cNvSpPr>
            <p:nvPr/>
          </p:nvSpPr>
          <p:spPr bwMode="auto">
            <a:xfrm>
              <a:off x="624" y="2352"/>
              <a:ext cx="384" cy="23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p>
              <a:r>
                <a:rPr lang="en-US"/>
                <a:t>start</a:t>
              </a:r>
              <a:endParaRPr lang="en-US"/>
            </a:p>
          </p:txBody>
        </p:sp>
      </p:grpSp>
      <p:sp>
        <p:nvSpPr>
          <p:cNvPr id="20" name="Oval 19"/>
          <p:cNvSpPr/>
          <p:nvPr/>
        </p:nvSpPr>
        <p:spPr>
          <a:xfrm>
            <a:off x="6137275" y="5831840"/>
            <a:ext cx="720090" cy="65913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1" name="Oval 4"/>
          <p:cNvSpPr>
            <a:spLocks noChangeArrowheads="1"/>
          </p:cNvSpPr>
          <p:nvPr/>
        </p:nvSpPr>
        <p:spPr bwMode="auto">
          <a:xfrm>
            <a:off x="6268720" y="5932805"/>
            <a:ext cx="457200" cy="457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</a:ln>
        </p:spPr>
        <p:txBody>
          <a:bodyPr wrap="none" anchor="ctr"/>
          <a:p>
            <a:pPr algn="ctr"/>
            <a:r>
              <a:rPr lang="en-US"/>
              <a:t>q3</a:t>
            </a:r>
            <a:endParaRPr lang="en-US" baseline="-25000"/>
          </a:p>
        </p:txBody>
      </p:sp>
      <p:grpSp>
        <p:nvGrpSpPr>
          <p:cNvPr id="12" name="Group 30"/>
          <p:cNvGrpSpPr/>
          <p:nvPr/>
        </p:nvGrpSpPr>
        <p:grpSpPr bwMode="auto">
          <a:xfrm>
            <a:off x="2567940" y="5036503"/>
            <a:ext cx="419100" cy="722312"/>
            <a:chOff x="1712" y="1993"/>
            <a:chExt cx="264" cy="455"/>
          </a:xfrm>
        </p:grpSpPr>
        <p:sp>
          <p:nvSpPr>
            <p:cNvPr id="10296" name="Freeform 17"/>
            <p:cNvSpPr/>
            <p:nvPr/>
          </p:nvSpPr>
          <p:spPr bwMode="auto">
            <a:xfrm>
              <a:off x="1712" y="2248"/>
              <a:ext cx="264" cy="200"/>
            </a:xfrm>
            <a:custGeom>
              <a:avLst/>
              <a:gdLst>
                <a:gd name="T0" fmla="*/ 64 w 264"/>
                <a:gd name="T1" fmla="*/ 200 h 200"/>
                <a:gd name="T2" fmla="*/ 16 w 264"/>
                <a:gd name="T3" fmla="*/ 56 h 200"/>
                <a:gd name="T4" fmla="*/ 160 w 264"/>
                <a:gd name="T5" fmla="*/ 8 h 200"/>
                <a:gd name="T6" fmla="*/ 256 w 264"/>
                <a:gd name="T7" fmla="*/ 104 h 200"/>
                <a:gd name="T8" fmla="*/ 208 w 264"/>
                <a:gd name="T9" fmla="*/ 200 h 2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4"/>
                <a:gd name="T16" fmla="*/ 0 h 200"/>
                <a:gd name="T17" fmla="*/ 264 w 264"/>
                <a:gd name="T18" fmla="*/ 200 h 20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4" h="200">
                  <a:moveTo>
                    <a:pt x="64" y="200"/>
                  </a:moveTo>
                  <a:cubicBezTo>
                    <a:pt x="32" y="144"/>
                    <a:pt x="0" y="88"/>
                    <a:pt x="16" y="56"/>
                  </a:cubicBezTo>
                  <a:cubicBezTo>
                    <a:pt x="32" y="24"/>
                    <a:pt x="120" y="0"/>
                    <a:pt x="160" y="8"/>
                  </a:cubicBezTo>
                  <a:cubicBezTo>
                    <a:pt x="200" y="16"/>
                    <a:pt x="248" y="72"/>
                    <a:pt x="256" y="104"/>
                  </a:cubicBezTo>
                  <a:cubicBezTo>
                    <a:pt x="264" y="136"/>
                    <a:pt x="236" y="168"/>
                    <a:pt x="208" y="200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tailEnd type="arrow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13" name="Text Box 18"/>
            <p:cNvSpPr txBox="1">
              <a:spLocks noChangeArrowheads="1"/>
            </p:cNvSpPr>
            <p:nvPr/>
          </p:nvSpPr>
          <p:spPr bwMode="auto">
            <a:xfrm>
              <a:off x="1766" y="1993"/>
              <a:ext cx="188" cy="23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p>
              <a:r>
                <a:rPr lang="en-IN" altLang="en-US"/>
                <a:t>1</a:t>
              </a:r>
              <a:endParaRPr lang="en-IN" altLang="en-US"/>
            </a:p>
          </p:txBody>
        </p:sp>
      </p:grpSp>
      <p:grpSp>
        <p:nvGrpSpPr>
          <p:cNvPr id="4" name="Group 30"/>
          <p:cNvGrpSpPr/>
          <p:nvPr/>
        </p:nvGrpSpPr>
        <p:grpSpPr bwMode="auto">
          <a:xfrm>
            <a:off x="6182995" y="5094923"/>
            <a:ext cx="419100" cy="722312"/>
            <a:chOff x="1712" y="1993"/>
            <a:chExt cx="264" cy="455"/>
          </a:xfrm>
        </p:grpSpPr>
        <p:sp>
          <p:nvSpPr>
            <p:cNvPr id="5" name="Freeform 17"/>
            <p:cNvSpPr/>
            <p:nvPr/>
          </p:nvSpPr>
          <p:spPr bwMode="auto">
            <a:xfrm>
              <a:off x="1712" y="2248"/>
              <a:ext cx="264" cy="200"/>
            </a:xfrm>
            <a:custGeom>
              <a:avLst/>
              <a:gdLst>
                <a:gd name="T0" fmla="*/ 64 w 264"/>
                <a:gd name="T1" fmla="*/ 200 h 200"/>
                <a:gd name="T2" fmla="*/ 16 w 264"/>
                <a:gd name="T3" fmla="*/ 56 h 200"/>
                <a:gd name="T4" fmla="*/ 160 w 264"/>
                <a:gd name="T5" fmla="*/ 8 h 200"/>
                <a:gd name="T6" fmla="*/ 256 w 264"/>
                <a:gd name="T7" fmla="*/ 104 h 200"/>
                <a:gd name="T8" fmla="*/ 208 w 264"/>
                <a:gd name="T9" fmla="*/ 200 h 2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4"/>
                <a:gd name="T16" fmla="*/ 0 h 200"/>
                <a:gd name="T17" fmla="*/ 264 w 264"/>
                <a:gd name="T18" fmla="*/ 200 h 20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4" h="200">
                  <a:moveTo>
                    <a:pt x="64" y="200"/>
                  </a:moveTo>
                  <a:cubicBezTo>
                    <a:pt x="32" y="144"/>
                    <a:pt x="0" y="88"/>
                    <a:pt x="16" y="56"/>
                  </a:cubicBezTo>
                  <a:cubicBezTo>
                    <a:pt x="32" y="24"/>
                    <a:pt x="120" y="0"/>
                    <a:pt x="160" y="8"/>
                  </a:cubicBezTo>
                  <a:cubicBezTo>
                    <a:pt x="200" y="16"/>
                    <a:pt x="248" y="72"/>
                    <a:pt x="256" y="104"/>
                  </a:cubicBezTo>
                  <a:cubicBezTo>
                    <a:pt x="264" y="136"/>
                    <a:pt x="236" y="168"/>
                    <a:pt x="208" y="200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tailEnd type="arrow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14" name="Text Box 18"/>
            <p:cNvSpPr txBox="1">
              <a:spLocks noChangeArrowheads="1"/>
            </p:cNvSpPr>
            <p:nvPr/>
          </p:nvSpPr>
          <p:spPr bwMode="auto">
            <a:xfrm>
              <a:off x="1766" y="1993"/>
              <a:ext cx="188" cy="23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p>
              <a:r>
                <a:rPr lang="en-IN" altLang="en-US"/>
                <a:t>0</a:t>
              </a:r>
              <a:endParaRPr lang="en-IN" altLang="en-US"/>
            </a:p>
          </p:txBody>
        </p:sp>
      </p:grpSp>
      <p:cxnSp>
        <p:nvCxnSpPr>
          <p:cNvPr id="15" name="Elbow Connector 14"/>
          <p:cNvCxnSpPr>
            <a:stCxn id="20" idx="3"/>
            <a:endCxn id="7" idx="4"/>
          </p:cNvCxnSpPr>
          <p:nvPr/>
        </p:nvCxnSpPr>
        <p:spPr>
          <a:xfrm rot="5400000" flipH="1">
            <a:off x="5386705" y="5537835"/>
            <a:ext cx="26035" cy="1686560"/>
          </a:xfrm>
          <a:prstGeom prst="bentConnector3">
            <a:avLst>
              <a:gd name="adj1" fmla="val -1284146"/>
            </a:avLst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 Box 18"/>
          <p:cNvSpPr txBox="1">
            <a:spLocks noChangeArrowheads="1"/>
          </p:cNvSpPr>
          <p:nvPr/>
        </p:nvSpPr>
        <p:spPr bwMode="auto">
          <a:xfrm>
            <a:off x="5212715" y="5590223"/>
            <a:ext cx="298450" cy="3683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p>
            <a:r>
              <a:rPr lang="en-IN" altLang="en-US"/>
              <a:t>1</a:t>
            </a:r>
            <a:endParaRPr lang="en-IN" altLang="en-US"/>
          </a:p>
        </p:txBody>
      </p:sp>
      <p:sp>
        <p:nvSpPr>
          <p:cNvPr id="17" name="Text Box 16"/>
          <p:cNvSpPr txBox="1"/>
          <p:nvPr/>
        </p:nvSpPr>
        <p:spPr>
          <a:xfrm>
            <a:off x="3823335" y="1120775"/>
            <a:ext cx="61772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IN">
                <a:sym typeface="+mn-ea"/>
              </a:rPr>
              <a:t>R</a:t>
            </a:r>
            <a:r>
              <a:rPr lang="en-US" altLang="en-IN" baseline="-25000">
                <a:sym typeface="+mn-ea"/>
              </a:rPr>
              <a:t>ij</a:t>
            </a:r>
            <a:r>
              <a:rPr lang="en-US" altLang="en-IN" baseline="30000">
                <a:sym typeface="+mn-ea"/>
              </a:rPr>
              <a:t>(k)   </a:t>
            </a:r>
            <a:r>
              <a:rPr lang="en-US" altLang="en-IN">
                <a:sym typeface="+mn-ea"/>
              </a:rPr>
              <a:t> =  R</a:t>
            </a:r>
            <a:r>
              <a:rPr lang="en-US" altLang="en-IN" baseline="-25000">
                <a:sym typeface="+mn-ea"/>
              </a:rPr>
              <a:t>ij</a:t>
            </a:r>
            <a:r>
              <a:rPr lang="en-US" altLang="en-IN" baseline="30000">
                <a:sym typeface="+mn-ea"/>
              </a:rPr>
              <a:t>(k-1) </a:t>
            </a:r>
            <a:r>
              <a:rPr lang="en-US" altLang="en-IN">
                <a:sym typeface="+mn-ea"/>
              </a:rPr>
              <a:t>+</a:t>
            </a:r>
            <a:r>
              <a:rPr lang="en-US" altLang="en-IN" baseline="30000">
                <a:sym typeface="+mn-ea"/>
              </a:rPr>
              <a:t> </a:t>
            </a:r>
            <a:r>
              <a:rPr lang="en-US" altLang="en-IN">
                <a:sym typeface="+mn-ea"/>
              </a:rPr>
              <a:t>R</a:t>
            </a:r>
            <a:r>
              <a:rPr lang="en-US" altLang="en-IN" baseline="-25000">
                <a:sym typeface="+mn-ea"/>
              </a:rPr>
              <a:t>ik</a:t>
            </a:r>
            <a:r>
              <a:rPr lang="en-US" altLang="en-IN" baseline="30000">
                <a:sym typeface="+mn-ea"/>
              </a:rPr>
              <a:t>(k-1</a:t>
            </a:r>
            <a:r>
              <a:rPr lang="en-US" altLang="en-IN">
                <a:sym typeface="+mn-ea"/>
              </a:rPr>
              <a:t>) ( R</a:t>
            </a:r>
            <a:r>
              <a:rPr lang="en-US" altLang="en-IN" baseline="-25000">
                <a:sym typeface="+mn-ea"/>
              </a:rPr>
              <a:t>kk</a:t>
            </a:r>
            <a:r>
              <a:rPr lang="en-US" altLang="en-IN" baseline="30000">
                <a:sym typeface="+mn-ea"/>
              </a:rPr>
              <a:t>(k-1)</a:t>
            </a:r>
            <a:r>
              <a:rPr lang="en-US" altLang="en-IN">
                <a:sym typeface="+mn-ea"/>
              </a:rPr>
              <a:t> )* R</a:t>
            </a:r>
            <a:r>
              <a:rPr lang="en-US" altLang="en-IN" baseline="-25000">
                <a:sym typeface="+mn-ea"/>
              </a:rPr>
              <a:t>kj</a:t>
            </a:r>
            <a:r>
              <a:rPr lang="en-US" altLang="en-IN" baseline="30000">
                <a:sym typeface="+mn-ea"/>
              </a:rPr>
              <a:t>(k-1)</a:t>
            </a:r>
            <a:r>
              <a:rPr lang="en-US" altLang="en-IN">
                <a:sym typeface="+mn-ea"/>
              </a:rPr>
              <a:t>       </a:t>
            </a:r>
            <a:endParaRPr lang="en-US"/>
          </a:p>
        </p:txBody>
      </p:sp>
      <p:sp>
        <p:nvSpPr>
          <p:cNvPr id="18" name="Text Box 17"/>
          <p:cNvSpPr txBox="1"/>
          <p:nvPr/>
        </p:nvSpPr>
        <p:spPr>
          <a:xfrm>
            <a:off x="3237230" y="1120775"/>
            <a:ext cx="2273935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indent="0">
              <a:buFont typeface="Arial" panose="020B0604020202020204" pitchFamily="34" charset="0"/>
              <a:buNone/>
            </a:pPr>
            <a:endParaRPr lang="en-US" altLang="en-IN">
              <a:sym typeface="+mn-ea"/>
            </a:endParaRPr>
          </a:p>
          <a:p>
            <a:pPr lvl="0" indent="0">
              <a:buFont typeface="Arial" panose="020B0604020202020204" pitchFamily="34" charset="0"/>
              <a:buNone/>
            </a:pPr>
            <a:r>
              <a:rPr lang="en-US" altLang="en-IN">
                <a:sym typeface="+mn-ea"/>
              </a:rPr>
              <a:t> state 1 only</a:t>
            </a:r>
            <a:endParaRPr lang="en-US" altLang="en-IN">
              <a:sym typeface="+mn-ea"/>
            </a:endParaRPr>
          </a:p>
          <a:p>
            <a:pPr lvl="0" indent="0">
              <a:buFont typeface="Arial" panose="020B0604020202020204" pitchFamily="34" charset="0"/>
              <a:buNone/>
            </a:pPr>
            <a:endParaRPr lang="en-US" altLang="en-IN">
              <a:sym typeface="+mn-ea"/>
            </a:endParaRPr>
          </a:p>
          <a:p>
            <a:pPr lvl="0" indent="0">
              <a:buFont typeface="Arial" panose="020B0604020202020204" pitchFamily="34" charset="0"/>
              <a:buNone/>
            </a:pPr>
            <a:r>
              <a:rPr lang="en-US" altLang="en-IN">
                <a:sym typeface="+mn-ea"/>
              </a:rPr>
              <a:t>R</a:t>
            </a:r>
            <a:r>
              <a:rPr lang="en-US" altLang="en-IN" baseline="-25000">
                <a:sym typeface="+mn-ea"/>
              </a:rPr>
              <a:t>11</a:t>
            </a:r>
            <a:r>
              <a:rPr lang="en-US" altLang="en-IN" baseline="30000">
                <a:sym typeface="+mn-ea"/>
              </a:rPr>
              <a:t>(1)</a:t>
            </a:r>
            <a:r>
              <a:rPr lang="en-US" altLang="en-IN">
                <a:sym typeface="+mn-ea"/>
              </a:rPr>
              <a:t> = 1*</a:t>
            </a:r>
            <a:endParaRPr lang="en-US" dirty="0" smtClean="0">
              <a:sym typeface="Symbol" panose="05050102010706020507" pitchFamily="28" charset="2"/>
            </a:endParaRPr>
          </a:p>
          <a:p>
            <a:pPr lvl="0" indent="0">
              <a:buFont typeface="Arial" panose="020B0604020202020204" pitchFamily="34" charset="0"/>
              <a:buNone/>
            </a:pPr>
            <a:r>
              <a:rPr lang="en-US" altLang="en-IN">
                <a:sym typeface="+mn-ea"/>
              </a:rPr>
              <a:t>R</a:t>
            </a:r>
            <a:r>
              <a:rPr lang="en-US" altLang="en-IN" baseline="-25000">
                <a:sym typeface="+mn-ea"/>
              </a:rPr>
              <a:t>12</a:t>
            </a:r>
            <a:r>
              <a:rPr lang="en-US" altLang="en-IN" baseline="30000">
                <a:sym typeface="+mn-ea"/>
              </a:rPr>
              <a:t>(1)</a:t>
            </a:r>
            <a:r>
              <a:rPr lang="en-US" altLang="en-IN">
                <a:sym typeface="+mn-ea"/>
              </a:rPr>
              <a:t> = 1*0</a:t>
            </a:r>
            <a:endParaRPr lang="en-US" altLang="en-IN">
              <a:sym typeface="+mn-ea"/>
            </a:endParaRPr>
          </a:p>
          <a:p>
            <a:pPr lvl="0" indent="0">
              <a:buFont typeface="Arial" panose="020B0604020202020204" pitchFamily="34" charset="0"/>
              <a:buNone/>
            </a:pPr>
            <a:r>
              <a:rPr lang="en-US" altLang="en-IN">
                <a:sym typeface="+mn-ea"/>
              </a:rPr>
              <a:t>R</a:t>
            </a:r>
            <a:r>
              <a:rPr lang="en-US" altLang="en-IN" baseline="-25000">
                <a:sym typeface="+mn-ea"/>
              </a:rPr>
              <a:t>13</a:t>
            </a:r>
            <a:r>
              <a:rPr lang="en-US" altLang="en-IN" baseline="30000">
                <a:sym typeface="+mn-ea"/>
              </a:rPr>
              <a:t>(1)</a:t>
            </a:r>
            <a:r>
              <a:rPr lang="en-US" altLang="en-IN">
                <a:sym typeface="+mn-ea"/>
              </a:rPr>
              <a:t> = </a:t>
            </a:r>
            <a:r>
              <a:rPr lang="en-US" dirty="0" smtClean="0">
                <a:sym typeface="+mn-ea"/>
              </a:rPr>
              <a:t>Ø</a:t>
            </a:r>
            <a:endParaRPr lang="en-US" dirty="0" smtClean="0">
              <a:sym typeface="+mn-ea"/>
            </a:endParaRPr>
          </a:p>
          <a:p>
            <a:pPr lvl="0" indent="0">
              <a:buFont typeface="Arial" panose="020B0604020202020204" pitchFamily="34" charset="0"/>
              <a:buNone/>
            </a:pPr>
            <a:r>
              <a:rPr lang="en-US" altLang="en-IN">
                <a:sym typeface="+mn-ea"/>
              </a:rPr>
              <a:t>R</a:t>
            </a:r>
            <a:r>
              <a:rPr lang="en-US" altLang="en-IN" baseline="-25000">
                <a:sym typeface="+mn-ea"/>
              </a:rPr>
              <a:t>21</a:t>
            </a:r>
            <a:r>
              <a:rPr lang="en-US" altLang="en-IN" baseline="30000">
                <a:sym typeface="+mn-ea"/>
              </a:rPr>
              <a:t>(1)</a:t>
            </a:r>
            <a:r>
              <a:rPr lang="en-US" altLang="en-IN">
                <a:sym typeface="+mn-ea"/>
              </a:rPr>
              <a:t> = </a:t>
            </a:r>
            <a:r>
              <a:rPr lang="en-US" dirty="0" smtClean="0">
                <a:sym typeface="+mn-ea"/>
              </a:rPr>
              <a:t>Ø</a:t>
            </a:r>
            <a:endParaRPr lang="en-US" dirty="0" smtClean="0">
              <a:sym typeface="+mn-ea"/>
            </a:endParaRPr>
          </a:p>
          <a:p>
            <a:pPr lvl="0" indent="0">
              <a:buFont typeface="Arial" panose="020B0604020202020204" pitchFamily="34" charset="0"/>
              <a:buNone/>
            </a:pPr>
            <a:r>
              <a:rPr lang="en-US" altLang="en-IN">
                <a:sym typeface="+mn-ea"/>
              </a:rPr>
              <a:t>R</a:t>
            </a:r>
            <a:r>
              <a:rPr lang="en-US" altLang="en-IN" baseline="-25000">
                <a:sym typeface="+mn-ea"/>
              </a:rPr>
              <a:t>22</a:t>
            </a:r>
            <a:r>
              <a:rPr lang="en-US" altLang="en-IN" baseline="30000">
                <a:sym typeface="+mn-ea"/>
              </a:rPr>
              <a:t>(1)</a:t>
            </a:r>
            <a:r>
              <a:rPr lang="en-US" altLang="en-IN">
                <a:sym typeface="+mn-ea"/>
              </a:rPr>
              <a:t> = </a:t>
            </a:r>
            <a:r>
              <a:rPr lang="en-US" dirty="0" smtClean="0">
                <a:sym typeface="Symbol" panose="05050102010706020507" pitchFamily="28" charset="2"/>
              </a:rPr>
              <a:t></a:t>
            </a:r>
            <a:endParaRPr lang="en-US" dirty="0" smtClean="0">
              <a:sym typeface="Symbol" panose="05050102010706020507" pitchFamily="28" charset="2"/>
            </a:endParaRPr>
          </a:p>
          <a:p>
            <a:pPr lvl="0" indent="0">
              <a:buFont typeface="Arial" panose="020B0604020202020204" pitchFamily="34" charset="0"/>
              <a:buNone/>
            </a:pPr>
            <a:r>
              <a:rPr lang="en-US" altLang="en-IN">
                <a:sym typeface="+mn-ea"/>
              </a:rPr>
              <a:t>R</a:t>
            </a:r>
            <a:r>
              <a:rPr lang="en-US" altLang="en-IN" baseline="-25000">
                <a:sym typeface="+mn-ea"/>
              </a:rPr>
              <a:t>23</a:t>
            </a:r>
            <a:r>
              <a:rPr lang="en-US" altLang="en-IN" baseline="30000">
                <a:sym typeface="+mn-ea"/>
              </a:rPr>
              <a:t>(1)</a:t>
            </a:r>
            <a:r>
              <a:rPr lang="en-US" altLang="en-IN">
                <a:sym typeface="+mn-ea"/>
              </a:rPr>
              <a:t> = 1</a:t>
            </a:r>
            <a:endParaRPr lang="en-US" dirty="0" smtClean="0">
              <a:sym typeface="+mn-ea"/>
            </a:endParaRPr>
          </a:p>
          <a:p>
            <a:pPr lvl="0" indent="0">
              <a:buFont typeface="Arial" panose="020B0604020202020204" pitchFamily="34" charset="0"/>
              <a:buNone/>
            </a:pPr>
            <a:r>
              <a:rPr lang="en-US" altLang="en-IN">
                <a:sym typeface="+mn-ea"/>
              </a:rPr>
              <a:t>R</a:t>
            </a:r>
            <a:r>
              <a:rPr lang="en-US" altLang="en-IN" baseline="-25000">
                <a:sym typeface="+mn-ea"/>
              </a:rPr>
              <a:t>31</a:t>
            </a:r>
            <a:r>
              <a:rPr lang="en-US" altLang="en-IN" baseline="30000">
                <a:sym typeface="+mn-ea"/>
              </a:rPr>
              <a:t>(1)</a:t>
            </a:r>
            <a:r>
              <a:rPr lang="en-US" altLang="en-IN">
                <a:sym typeface="+mn-ea"/>
              </a:rPr>
              <a:t> = </a:t>
            </a:r>
            <a:r>
              <a:rPr lang="en-US" dirty="0" smtClean="0">
                <a:sym typeface="+mn-ea"/>
              </a:rPr>
              <a:t>Ø</a:t>
            </a:r>
            <a:endParaRPr lang="en-US" dirty="0" smtClean="0">
              <a:sym typeface="+mn-ea"/>
            </a:endParaRPr>
          </a:p>
          <a:p>
            <a:pPr lvl="0" indent="0">
              <a:buFont typeface="Arial" panose="020B0604020202020204" pitchFamily="34" charset="0"/>
              <a:buNone/>
            </a:pPr>
            <a:r>
              <a:rPr lang="en-US" altLang="en-IN">
                <a:sym typeface="+mn-ea"/>
              </a:rPr>
              <a:t>R</a:t>
            </a:r>
            <a:r>
              <a:rPr lang="en-US" altLang="en-IN" baseline="-25000">
                <a:sym typeface="+mn-ea"/>
              </a:rPr>
              <a:t>31</a:t>
            </a:r>
            <a:r>
              <a:rPr lang="en-US" altLang="en-IN" baseline="30000">
                <a:sym typeface="+mn-ea"/>
              </a:rPr>
              <a:t>(1)</a:t>
            </a:r>
            <a:r>
              <a:rPr lang="en-US" altLang="en-IN">
                <a:sym typeface="+mn-ea"/>
              </a:rPr>
              <a:t> = 1</a:t>
            </a:r>
            <a:endParaRPr lang="en-US" altLang="en-IN">
              <a:sym typeface="+mn-ea"/>
            </a:endParaRPr>
          </a:p>
          <a:p>
            <a:pPr lvl="0" indent="0">
              <a:buFont typeface="Arial" panose="020B0604020202020204" pitchFamily="34" charset="0"/>
              <a:buNone/>
            </a:pPr>
            <a:r>
              <a:rPr lang="en-US" altLang="en-IN">
                <a:sym typeface="+mn-ea"/>
              </a:rPr>
              <a:t>R</a:t>
            </a:r>
            <a:r>
              <a:rPr lang="en-US" altLang="en-IN" baseline="-25000">
                <a:sym typeface="+mn-ea"/>
              </a:rPr>
              <a:t>33</a:t>
            </a:r>
            <a:r>
              <a:rPr lang="en-US" altLang="en-IN" baseline="30000">
                <a:sym typeface="+mn-ea"/>
              </a:rPr>
              <a:t>(1)</a:t>
            </a:r>
            <a:r>
              <a:rPr lang="en-US" altLang="en-IN">
                <a:sym typeface="+mn-ea"/>
              </a:rPr>
              <a:t> = 0+</a:t>
            </a:r>
            <a:r>
              <a:rPr lang="en-US" dirty="0" smtClean="0">
                <a:sym typeface="Symbol" panose="05050102010706020507" pitchFamily="28" charset="2"/>
              </a:rPr>
              <a:t></a:t>
            </a:r>
            <a:endParaRPr lang="en-US" altLang="en-IN">
              <a:sym typeface="+mn-ea"/>
            </a:endParaRPr>
          </a:p>
        </p:txBody>
      </p:sp>
      <p:sp>
        <p:nvSpPr>
          <p:cNvPr id="19" name="Text Box 18"/>
          <p:cNvSpPr txBox="1"/>
          <p:nvPr/>
        </p:nvSpPr>
        <p:spPr>
          <a:xfrm>
            <a:off x="7857490" y="1268095"/>
            <a:ext cx="2273935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indent="0">
              <a:buFont typeface="Arial" panose="020B0604020202020204" pitchFamily="34" charset="0"/>
              <a:buNone/>
            </a:pPr>
            <a:endParaRPr lang="en-US" altLang="en-IN">
              <a:sym typeface="+mn-ea"/>
            </a:endParaRPr>
          </a:p>
          <a:p>
            <a:pPr lvl="0" indent="0">
              <a:buFont typeface="Arial" panose="020B0604020202020204" pitchFamily="34" charset="0"/>
              <a:buNone/>
            </a:pPr>
            <a:r>
              <a:rPr lang="en-US" altLang="en-IN">
                <a:sym typeface="+mn-ea"/>
              </a:rPr>
              <a:t> state 1 and 2 only</a:t>
            </a:r>
            <a:endParaRPr lang="en-US" altLang="en-IN">
              <a:sym typeface="+mn-ea"/>
            </a:endParaRPr>
          </a:p>
          <a:p>
            <a:pPr lvl="0" indent="0">
              <a:buFont typeface="Arial" panose="020B0604020202020204" pitchFamily="34" charset="0"/>
              <a:buNone/>
            </a:pPr>
            <a:endParaRPr lang="en-US" altLang="en-IN">
              <a:sym typeface="+mn-ea"/>
            </a:endParaRPr>
          </a:p>
          <a:p>
            <a:pPr lvl="0" indent="0">
              <a:buFont typeface="Arial" panose="020B0604020202020204" pitchFamily="34" charset="0"/>
              <a:buNone/>
            </a:pPr>
            <a:r>
              <a:rPr lang="en-US" altLang="en-IN">
                <a:sym typeface="+mn-ea"/>
              </a:rPr>
              <a:t>R</a:t>
            </a:r>
            <a:r>
              <a:rPr lang="en-US" altLang="en-IN" baseline="-25000">
                <a:sym typeface="+mn-ea"/>
              </a:rPr>
              <a:t>11</a:t>
            </a:r>
            <a:r>
              <a:rPr lang="en-US" altLang="en-IN" baseline="30000">
                <a:sym typeface="+mn-ea"/>
              </a:rPr>
              <a:t>(2)</a:t>
            </a:r>
            <a:r>
              <a:rPr lang="en-US" altLang="en-IN">
                <a:sym typeface="+mn-ea"/>
              </a:rPr>
              <a:t> = 1*</a:t>
            </a:r>
            <a:endParaRPr lang="en-US" dirty="0" smtClean="0">
              <a:sym typeface="Symbol" panose="05050102010706020507" pitchFamily="28" charset="2"/>
            </a:endParaRPr>
          </a:p>
          <a:p>
            <a:pPr lvl="0" indent="0">
              <a:buFont typeface="Arial" panose="020B0604020202020204" pitchFamily="34" charset="0"/>
              <a:buNone/>
            </a:pPr>
            <a:r>
              <a:rPr lang="en-US" altLang="en-IN">
                <a:sym typeface="+mn-ea"/>
              </a:rPr>
              <a:t>R</a:t>
            </a:r>
            <a:r>
              <a:rPr lang="en-US" altLang="en-IN" baseline="-25000">
                <a:sym typeface="+mn-ea"/>
              </a:rPr>
              <a:t>12</a:t>
            </a:r>
            <a:r>
              <a:rPr lang="en-US" altLang="en-IN" baseline="30000">
                <a:sym typeface="+mn-ea"/>
              </a:rPr>
              <a:t>(2)</a:t>
            </a:r>
            <a:r>
              <a:rPr lang="en-US" altLang="en-IN">
                <a:sym typeface="+mn-ea"/>
              </a:rPr>
              <a:t> = 1*0</a:t>
            </a:r>
            <a:endParaRPr lang="en-US" altLang="en-IN">
              <a:sym typeface="+mn-ea"/>
            </a:endParaRPr>
          </a:p>
          <a:p>
            <a:pPr lvl="0" indent="0">
              <a:buFont typeface="Arial" panose="020B0604020202020204" pitchFamily="34" charset="0"/>
              <a:buNone/>
            </a:pPr>
            <a:r>
              <a:rPr lang="en-US" altLang="en-IN">
                <a:sym typeface="+mn-ea"/>
              </a:rPr>
              <a:t>R</a:t>
            </a:r>
            <a:r>
              <a:rPr lang="en-US" altLang="en-IN" baseline="-25000">
                <a:sym typeface="+mn-ea"/>
              </a:rPr>
              <a:t>13</a:t>
            </a:r>
            <a:r>
              <a:rPr lang="en-US" altLang="en-IN" baseline="30000">
                <a:sym typeface="+mn-ea"/>
              </a:rPr>
              <a:t>(2)</a:t>
            </a:r>
            <a:r>
              <a:rPr lang="en-US" altLang="en-IN">
                <a:sym typeface="+mn-ea"/>
              </a:rPr>
              <a:t> = 1*01</a:t>
            </a:r>
            <a:endParaRPr lang="en-US" dirty="0" smtClean="0">
              <a:sym typeface="+mn-ea"/>
            </a:endParaRPr>
          </a:p>
          <a:p>
            <a:pPr lvl="0" indent="0">
              <a:buFont typeface="Arial" panose="020B0604020202020204" pitchFamily="34" charset="0"/>
              <a:buNone/>
            </a:pPr>
            <a:r>
              <a:rPr lang="en-US" altLang="en-IN">
                <a:sym typeface="+mn-ea"/>
              </a:rPr>
              <a:t>R</a:t>
            </a:r>
            <a:r>
              <a:rPr lang="en-US" altLang="en-IN" baseline="-25000">
                <a:sym typeface="+mn-ea"/>
              </a:rPr>
              <a:t>21</a:t>
            </a:r>
            <a:r>
              <a:rPr lang="en-US" altLang="en-IN" baseline="30000">
                <a:sym typeface="+mn-ea"/>
              </a:rPr>
              <a:t>(2)</a:t>
            </a:r>
            <a:r>
              <a:rPr lang="en-US" altLang="en-IN">
                <a:sym typeface="+mn-ea"/>
              </a:rPr>
              <a:t> = </a:t>
            </a:r>
            <a:r>
              <a:rPr lang="en-US" dirty="0" smtClean="0">
                <a:sym typeface="+mn-ea"/>
              </a:rPr>
              <a:t>Ø</a:t>
            </a:r>
            <a:endParaRPr lang="en-US" dirty="0" smtClean="0">
              <a:sym typeface="+mn-ea"/>
            </a:endParaRPr>
          </a:p>
          <a:p>
            <a:pPr lvl="0" indent="0">
              <a:buFont typeface="Arial" panose="020B0604020202020204" pitchFamily="34" charset="0"/>
              <a:buNone/>
            </a:pPr>
            <a:r>
              <a:rPr lang="en-US" altLang="en-IN">
                <a:sym typeface="+mn-ea"/>
              </a:rPr>
              <a:t>R</a:t>
            </a:r>
            <a:r>
              <a:rPr lang="en-US" altLang="en-IN" baseline="-25000">
                <a:sym typeface="+mn-ea"/>
              </a:rPr>
              <a:t>22</a:t>
            </a:r>
            <a:r>
              <a:rPr lang="en-US" altLang="en-IN" baseline="30000">
                <a:sym typeface="+mn-ea"/>
              </a:rPr>
              <a:t>(2)</a:t>
            </a:r>
            <a:r>
              <a:rPr lang="en-US" altLang="en-IN">
                <a:sym typeface="+mn-ea"/>
              </a:rPr>
              <a:t> = </a:t>
            </a:r>
            <a:r>
              <a:rPr lang="en-US" dirty="0" smtClean="0">
                <a:sym typeface="Symbol" panose="05050102010706020507" pitchFamily="28" charset="2"/>
              </a:rPr>
              <a:t></a:t>
            </a:r>
            <a:endParaRPr lang="en-US" dirty="0" smtClean="0">
              <a:sym typeface="Symbol" panose="05050102010706020507" pitchFamily="28" charset="2"/>
            </a:endParaRPr>
          </a:p>
          <a:p>
            <a:pPr lvl="0" indent="0">
              <a:buFont typeface="Arial" panose="020B0604020202020204" pitchFamily="34" charset="0"/>
              <a:buNone/>
            </a:pPr>
            <a:r>
              <a:rPr lang="en-US" altLang="en-IN">
                <a:sym typeface="+mn-ea"/>
              </a:rPr>
              <a:t>R</a:t>
            </a:r>
            <a:r>
              <a:rPr lang="en-US" altLang="en-IN" baseline="-25000">
                <a:sym typeface="+mn-ea"/>
              </a:rPr>
              <a:t>23</a:t>
            </a:r>
            <a:r>
              <a:rPr lang="en-US" altLang="en-IN" baseline="30000">
                <a:sym typeface="+mn-ea"/>
              </a:rPr>
              <a:t>(2)</a:t>
            </a:r>
            <a:r>
              <a:rPr lang="en-US" altLang="en-IN">
                <a:sym typeface="+mn-ea"/>
              </a:rPr>
              <a:t> = 1</a:t>
            </a:r>
            <a:endParaRPr lang="en-US" dirty="0" smtClean="0">
              <a:sym typeface="+mn-ea"/>
            </a:endParaRPr>
          </a:p>
          <a:p>
            <a:pPr lvl="0" indent="0">
              <a:buFont typeface="Arial" panose="020B0604020202020204" pitchFamily="34" charset="0"/>
              <a:buNone/>
            </a:pPr>
            <a:r>
              <a:rPr lang="en-US" altLang="en-IN">
                <a:sym typeface="+mn-ea"/>
              </a:rPr>
              <a:t>R</a:t>
            </a:r>
            <a:r>
              <a:rPr lang="en-US" altLang="en-IN" baseline="-25000">
                <a:sym typeface="+mn-ea"/>
              </a:rPr>
              <a:t>31</a:t>
            </a:r>
            <a:r>
              <a:rPr lang="en-US" altLang="en-IN" baseline="30000">
                <a:sym typeface="+mn-ea"/>
              </a:rPr>
              <a:t>(2)</a:t>
            </a:r>
            <a:r>
              <a:rPr lang="en-US" altLang="en-IN">
                <a:sym typeface="+mn-ea"/>
              </a:rPr>
              <a:t> = </a:t>
            </a:r>
            <a:r>
              <a:rPr lang="en-US" dirty="0" smtClean="0">
                <a:sym typeface="+mn-ea"/>
              </a:rPr>
              <a:t>Ø</a:t>
            </a:r>
            <a:endParaRPr lang="en-US" dirty="0" smtClean="0">
              <a:sym typeface="+mn-ea"/>
            </a:endParaRPr>
          </a:p>
          <a:p>
            <a:pPr lvl="0" indent="0">
              <a:buFont typeface="Arial" panose="020B0604020202020204" pitchFamily="34" charset="0"/>
              <a:buNone/>
            </a:pPr>
            <a:r>
              <a:rPr lang="en-US" altLang="en-IN">
                <a:sym typeface="+mn-ea"/>
              </a:rPr>
              <a:t>R</a:t>
            </a:r>
            <a:r>
              <a:rPr lang="en-US" altLang="en-IN" baseline="-25000">
                <a:sym typeface="+mn-ea"/>
              </a:rPr>
              <a:t>31</a:t>
            </a:r>
            <a:r>
              <a:rPr lang="en-US" altLang="en-IN" baseline="30000">
                <a:sym typeface="+mn-ea"/>
              </a:rPr>
              <a:t>(2)</a:t>
            </a:r>
            <a:r>
              <a:rPr lang="en-US" altLang="en-IN">
                <a:sym typeface="+mn-ea"/>
              </a:rPr>
              <a:t> = 1</a:t>
            </a:r>
            <a:endParaRPr lang="en-US" altLang="en-IN">
              <a:sym typeface="+mn-ea"/>
            </a:endParaRPr>
          </a:p>
          <a:p>
            <a:pPr lvl="0" indent="0">
              <a:buFont typeface="Arial" panose="020B0604020202020204" pitchFamily="34" charset="0"/>
              <a:buNone/>
            </a:pPr>
            <a:r>
              <a:rPr lang="en-US" altLang="en-IN">
                <a:sym typeface="+mn-ea"/>
              </a:rPr>
              <a:t>R</a:t>
            </a:r>
            <a:r>
              <a:rPr lang="en-US" altLang="en-IN" baseline="-25000">
                <a:sym typeface="+mn-ea"/>
              </a:rPr>
              <a:t>33</a:t>
            </a:r>
            <a:r>
              <a:rPr lang="en-US" altLang="en-IN" baseline="30000">
                <a:sym typeface="+mn-ea"/>
              </a:rPr>
              <a:t>(2)</a:t>
            </a:r>
            <a:r>
              <a:rPr lang="en-US" altLang="en-IN">
                <a:sym typeface="+mn-ea"/>
              </a:rPr>
              <a:t> = 0+</a:t>
            </a:r>
            <a:r>
              <a:rPr lang="en-US" dirty="0" smtClean="0">
                <a:sym typeface="Symbol" panose="05050102010706020507" pitchFamily="28" charset="2"/>
              </a:rPr>
              <a:t> +11</a:t>
            </a:r>
            <a:endParaRPr lang="en-US" altLang="en-IN"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4225" y="192405"/>
            <a:ext cx="10390505" cy="727075"/>
          </a:xfrm>
        </p:spPr>
        <p:txBody>
          <a:bodyPr>
            <a:normAutofit fontScale="90000"/>
          </a:bodyPr>
          <a:p>
            <a:pPr algn="ctr"/>
            <a:br>
              <a:rPr lang="en-US" altLang="en-IN"/>
            </a:br>
            <a:r>
              <a:rPr lang="en-US" altLang="en-IN"/>
              <a:t>Converting DFA to </a:t>
            </a:r>
            <a:r>
              <a:rPr lang="en-IN" altLang="en-US"/>
              <a:t>Regular Expressions </a:t>
            </a:r>
            <a:r>
              <a:rPr lang="en-US" altLang="en-IN"/>
              <a:t>by eliminating states</a:t>
            </a:r>
            <a:r>
              <a:rPr lang="en-IN" altLang="en-US"/>
              <a:t> </a:t>
            </a:r>
            <a:endParaRPr lang="en-IN" altLang="en-US"/>
          </a:p>
        </p:txBody>
      </p:sp>
      <p:sp>
        <p:nvSpPr>
          <p:cNvPr id="6" name="Oval 4"/>
          <p:cNvSpPr>
            <a:spLocks noChangeArrowheads="1"/>
          </p:cNvSpPr>
          <p:nvPr/>
        </p:nvSpPr>
        <p:spPr bwMode="auto">
          <a:xfrm>
            <a:off x="3320415" y="2929890"/>
            <a:ext cx="457200" cy="457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</a:ln>
        </p:spPr>
        <p:txBody>
          <a:bodyPr wrap="none" anchor="ctr"/>
          <a:p>
            <a:pPr algn="ctr"/>
            <a:r>
              <a:rPr lang="en-US"/>
              <a:t>q1</a:t>
            </a:r>
            <a:endParaRPr lang="en-US" baseline="-25000"/>
          </a:p>
        </p:txBody>
      </p:sp>
      <p:sp>
        <p:nvSpPr>
          <p:cNvPr id="7" name="Oval 4"/>
          <p:cNvSpPr>
            <a:spLocks noChangeArrowheads="1"/>
          </p:cNvSpPr>
          <p:nvPr/>
        </p:nvSpPr>
        <p:spPr bwMode="auto">
          <a:xfrm>
            <a:off x="5080000" y="3777615"/>
            <a:ext cx="457200" cy="457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</a:ln>
        </p:spPr>
        <p:txBody>
          <a:bodyPr wrap="none" anchor="ctr"/>
          <a:p>
            <a:pPr algn="ctr"/>
            <a:r>
              <a:rPr lang="en-IN" altLang="en-US"/>
              <a:t>S</a:t>
            </a:r>
            <a:endParaRPr lang="en-IN" altLang="en-US"/>
          </a:p>
        </p:txBody>
      </p:sp>
      <p:sp>
        <p:nvSpPr>
          <p:cNvPr id="9" name="Line 8"/>
          <p:cNvSpPr>
            <a:spLocks noChangeShapeType="1"/>
          </p:cNvSpPr>
          <p:nvPr/>
        </p:nvSpPr>
        <p:spPr bwMode="auto">
          <a:xfrm>
            <a:off x="3777615" y="3255645"/>
            <a:ext cx="1302385" cy="75120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</p:spPr>
        <p:txBody>
          <a:bodyPr/>
          <a:p>
            <a:endParaRPr lang="en-US"/>
          </a:p>
        </p:txBody>
      </p:sp>
      <p:sp>
        <p:nvSpPr>
          <p:cNvPr id="10297" name="Text Box 18"/>
          <p:cNvSpPr txBox="1">
            <a:spLocks noChangeArrowheads="1"/>
          </p:cNvSpPr>
          <p:nvPr/>
        </p:nvSpPr>
        <p:spPr bwMode="auto">
          <a:xfrm>
            <a:off x="4354830" y="3175953"/>
            <a:ext cx="452120" cy="3683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p>
            <a:r>
              <a:rPr lang="en-US" altLang="en-IN"/>
              <a:t>Q1</a:t>
            </a:r>
            <a:endParaRPr lang="en-US" altLang="en-IN"/>
          </a:p>
        </p:txBody>
      </p:sp>
      <p:sp>
        <p:nvSpPr>
          <p:cNvPr id="10302" name="Line 6"/>
          <p:cNvSpPr>
            <a:spLocks noChangeShapeType="1"/>
          </p:cNvSpPr>
          <p:nvPr/>
        </p:nvSpPr>
        <p:spPr bwMode="auto">
          <a:xfrm>
            <a:off x="2717165" y="3176270"/>
            <a:ext cx="609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</p:spPr>
        <p:txBody>
          <a:bodyPr/>
          <a:p>
            <a:endParaRPr lang="en-US"/>
          </a:p>
        </p:txBody>
      </p:sp>
      <p:sp>
        <p:nvSpPr>
          <p:cNvPr id="21" name="Oval 4"/>
          <p:cNvSpPr>
            <a:spLocks noChangeArrowheads="1"/>
          </p:cNvSpPr>
          <p:nvPr/>
        </p:nvSpPr>
        <p:spPr bwMode="auto">
          <a:xfrm>
            <a:off x="6655435" y="4878070"/>
            <a:ext cx="457200" cy="457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</a:ln>
        </p:spPr>
        <p:txBody>
          <a:bodyPr wrap="none" anchor="ctr"/>
          <a:p>
            <a:pPr algn="ctr"/>
            <a:r>
              <a:rPr lang="en-US" sz="2400" baseline="-25000"/>
              <a:t>Pm</a:t>
            </a:r>
            <a:endParaRPr lang="en-US" sz="2400" baseline="-25000"/>
          </a:p>
        </p:txBody>
      </p:sp>
      <p:sp>
        <p:nvSpPr>
          <p:cNvPr id="23" name="Oval 4"/>
          <p:cNvSpPr>
            <a:spLocks noChangeArrowheads="1"/>
          </p:cNvSpPr>
          <p:nvPr/>
        </p:nvSpPr>
        <p:spPr bwMode="auto">
          <a:xfrm>
            <a:off x="3326765" y="4811395"/>
            <a:ext cx="457200" cy="457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</a:ln>
        </p:spPr>
        <p:txBody>
          <a:bodyPr wrap="none" anchor="ctr"/>
          <a:p>
            <a:pPr algn="ctr"/>
            <a:r>
              <a:rPr lang="en-US"/>
              <a:t>qk</a:t>
            </a:r>
            <a:endParaRPr lang="en-US" baseline="-25000"/>
          </a:p>
        </p:txBody>
      </p:sp>
      <p:cxnSp>
        <p:nvCxnSpPr>
          <p:cNvPr id="24" name="Straight Arrow Connector 23"/>
          <p:cNvCxnSpPr>
            <a:stCxn id="23" idx="7"/>
            <a:endCxn id="7" idx="3"/>
          </p:cNvCxnSpPr>
          <p:nvPr/>
        </p:nvCxnSpPr>
        <p:spPr>
          <a:xfrm flipV="1">
            <a:off x="3717290" y="4168140"/>
            <a:ext cx="1429385" cy="709930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7" idx="5"/>
            <a:endCxn id="21" idx="3"/>
          </p:cNvCxnSpPr>
          <p:nvPr/>
        </p:nvCxnSpPr>
        <p:spPr>
          <a:xfrm>
            <a:off x="5470525" y="4168140"/>
            <a:ext cx="1251585" cy="1100455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6" name="Group 30"/>
          <p:cNvGrpSpPr/>
          <p:nvPr/>
        </p:nvGrpSpPr>
        <p:grpSpPr bwMode="auto">
          <a:xfrm>
            <a:off x="5051425" y="2929573"/>
            <a:ext cx="419100" cy="722312"/>
            <a:chOff x="1712" y="1993"/>
            <a:chExt cx="264" cy="455"/>
          </a:xfrm>
        </p:grpSpPr>
        <p:sp>
          <p:nvSpPr>
            <p:cNvPr id="27" name="Freeform 17"/>
            <p:cNvSpPr/>
            <p:nvPr/>
          </p:nvSpPr>
          <p:spPr bwMode="auto">
            <a:xfrm>
              <a:off x="1712" y="2248"/>
              <a:ext cx="264" cy="200"/>
            </a:xfrm>
            <a:custGeom>
              <a:avLst/>
              <a:gdLst>
                <a:gd name="T0" fmla="*/ 64 w 264"/>
                <a:gd name="T1" fmla="*/ 200 h 200"/>
                <a:gd name="T2" fmla="*/ 16 w 264"/>
                <a:gd name="T3" fmla="*/ 56 h 200"/>
                <a:gd name="T4" fmla="*/ 160 w 264"/>
                <a:gd name="T5" fmla="*/ 8 h 200"/>
                <a:gd name="T6" fmla="*/ 256 w 264"/>
                <a:gd name="T7" fmla="*/ 104 h 200"/>
                <a:gd name="T8" fmla="*/ 208 w 264"/>
                <a:gd name="T9" fmla="*/ 200 h 2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4"/>
                <a:gd name="T16" fmla="*/ 0 h 200"/>
                <a:gd name="T17" fmla="*/ 264 w 264"/>
                <a:gd name="T18" fmla="*/ 200 h 20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4" h="200">
                  <a:moveTo>
                    <a:pt x="64" y="200"/>
                  </a:moveTo>
                  <a:cubicBezTo>
                    <a:pt x="32" y="144"/>
                    <a:pt x="0" y="88"/>
                    <a:pt x="16" y="56"/>
                  </a:cubicBezTo>
                  <a:cubicBezTo>
                    <a:pt x="32" y="24"/>
                    <a:pt x="120" y="0"/>
                    <a:pt x="160" y="8"/>
                  </a:cubicBezTo>
                  <a:cubicBezTo>
                    <a:pt x="200" y="16"/>
                    <a:pt x="248" y="72"/>
                    <a:pt x="256" y="104"/>
                  </a:cubicBezTo>
                  <a:cubicBezTo>
                    <a:pt x="264" y="136"/>
                    <a:pt x="236" y="168"/>
                    <a:pt x="208" y="200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tailEnd type="arrow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28" name="Text Box 18"/>
            <p:cNvSpPr txBox="1">
              <a:spLocks noChangeArrowheads="1"/>
            </p:cNvSpPr>
            <p:nvPr/>
          </p:nvSpPr>
          <p:spPr bwMode="auto">
            <a:xfrm>
              <a:off x="1766" y="1993"/>
              <a:ext cx="172" cy="23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p>
              <a:r>
                <a:rPr lang="en-IN" altLang="en-US"/>
                <a:t>s</a:t>
              </a:r>
              <a:endParaRPr lang="en-IN" altLang="en-US"/>
            </a:p>
          </p:txBody>
        </p:sp>
      </p:grpSp>
      <p:sp>
        <p:nvSpPr>
          <p:cNvPr id="29" name="Oval 4"/>
          <p:cNvSpPr>
            <a:spLocks noChangeArrowheads="1"/>
          </p:cNvSpPr>
          <p:nvPr/>
        </p:nvSpPr>
        <p:spPr bwMode="auto">
          <a:xfrm>
            <a:off x="6944995" y="2710180"/>
            <a:ext cx="457200" cy="457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</a:ln>
        </p:spPr>
        <p:txBody>
          <a:bodyPr wrap="none" anchor="ctr"/>
          <a:p>
            <a:pPr algn="ctr"/>
            <a:r>
              <a:rPr lang="en-US"/>
              <a:t>P1</a:t>
            </a:r>
            <a:endParaRPr lang="en-US" baseline="-25000"/>
          </a:p>
        </p:txBody>
      </p:sp>
      <p:cxnSp>
        <p:nvCxnSpPr>
          <p:cNvPr id="30" name="Straight Arrow Connector 29"/>
          <p:cNvCxnSpPr>
            <a:stCxn id="7" idx="7"/>
            <a:endCxn id="29" idx="3"/>
          </p:cNvCxnSpPr>
          <p:nvPr/>
        </p:nvCxnSpPr>
        <p:spPr>
          <a:xfrm flipV="1">
            <a:off x="5470525" y="3100705"/>
            <a:ext cx="1541145" cy="743585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Curved Connector 30"/>
          <p:cNvCxnSpPr>
            <a:stCxn id="6" idx="7"/>
            <a:endCxn id="21" idx="0"/>
          </p:cNvCxnSpPr>
          <p:nvPr/>
        </p:nvCxnSpPr>
        <p:spPr>
          <a:xfrm rot="16200000" flipH="1">
            <a:off x="4356100" y="2350770"/>
            <a:ext cx="1881505" cy="3173095"/>
          </a:xfrm>
          <a:prstGeom prst="curvedConnector3">
            <a:avLst>
              <a:gd name="adj1" fmla="val -60411"/>
            </a:avLst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6" idx="7"/>
            <a:endCxn id="29" idx="1"/>
          </p:cNvCxnSpPr>
          <p:nvPr/>
        </p:nvCxnSpPr>
        <p:spPr>
          <a:xfrm flipV="1">
            <a:off x="3710940" y="2776855"/>
            <a:ext cx="3300730" cy="219710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 Box 18"/>
          <p:cNvSpPr txBox="1">
            <a:spLocks noChangeArrowheads="1"/>
          </p:cNvSpPr>
          <p:nvPr/>
        </p:nvSpPr>
        <p:spPr bwMode="auto">
          <a:xfrm>
            <a:off x="4481830" y="2512378"/>
            <a:ext cx="537845" cy="3683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p>
            <a:r>
              <a:rPr lang="en-US" altLang="en-IN"/>
              <a:t>R11</a:t>
            </a:r>
            <a:endParaRPr lang="en-US" altLang="en-IN"/>
          </a:p>
        </p:txBody>
      </p:sp>
      <p:sp>
        <p:nvSpPr>
          <p:cNvPr id="34" name="Text Box 18"/>
          <p:cNvSpPr txBox="1">
            <a:spLocks noChangeArrowheads="1"/>
          </p:cNvSpPr>
          <p:nvPr/>
        </p:nvSpPr>
        <p:spPr bwMode="auto">
          <a:xfrm>
            <a:off x="5753100" y="3244533"/>
            <a:ext cx="416560" cy="3683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p>
            <a:r>
              <a:rPr lang="en-US" altLang="en-IN"/>
              <a:t>P1</a:t>
            </a:r>
            <a:endParaRPr lang="en-US" altLang="en-IN"/>
          </a:p>
        </p:txBody>
      </p:sp>
      <p:sp>
        <p:nvSpPr>
          <p:cNvPr id="35" name="Text Box 18"/>
          <p:cNvSpPr txBox="1">
            <a:spLocks noChangeArrowheads="1"/>
          </p:cNvSpPr>
          <p:nvPr/>
        </p:nvSpPr>
        <p:spPr bwMode="auto">
          <a:xfrm>
            <a:off x="5424805" y="4442778"/>
            <a:ext cx="483870" cy="3683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p>
            <a:r>
              <a:rPr lang="en-US" altLang="en-IN"/>
              <a:t>Pm</a:t>
            </a:r>
            <a:endParaRPr lang="en-US" altLang="en-IN"/>
          </a:p>
        </p:txBody>
      </p:sp>
      <p:sp>
        <p:nvSpPr>
          <p:cNvPr id="36" name="Text Box 18"/>
          <p:cNvSpPr txBox="1">
            <a:spLocks noChangeArrowheads="1"/>
          </p:cNvSpPr>
          <p:nvPr/>
        </p:nvSpPr>
        <p:spPr bwMode="auto">
          <a:xfrm>
            <a:off x="4354830" y="4641533"/>
            <a:ext cx="440690" cy="3683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p>
            <a:r>
              <a:rPr lang="en-US" altLang="en-IN"/>
              <a:t>Qk</a:t>
            </a:r>
            <a:endParaRPr lang="en-US" altLang="en-IN"/>
          </a:p>
        </p:txBody>
      </p:sp>
      <p:cxnSp>
        <p:nvCxnSpPr>
          <p:cNvPr id="37" name="Straight Arrow Connector 36"/>
          <p:cNvCxnSpPr>
            <a:stCxn id="23" idx="5"/>
          </p:cNvCxnSpPr>
          <p:nvPr/>
        </p:nvCxnSpPr>
        <p:spPr>
          <a:xfrm>
            <a:off x="3717290" y="5201920"/>
            <a:ext cx="2915920" cy="104775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Text Box 18"/>
          <p:cNvSpPr txBox="1">
            <a:spLocks noChangeArrowheads="1"/>
          </p:cNvSpPr>
          <p:nvPr/>
        </p:nvSpPr>
        <p:spPr bwMode="auto">
          <a:xfrm>
            <a:off x="4578985" y="5397183"/>
            <a:ext cx="593725" cy="3683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p>
            <a:r>
              <a:rPr lang="en-US" altLang="en-IN"/>
              <a:t>Rkm</a:t>
            </a:r>
            <a:endParaRPr lang="en-US" altLang="en-IN"/>
          </a:p>
        </p:txBody>
      </p:sp>
      <p:cxnSp>
        <p:nvCxnSpPr>
          <p:cNvPr id="39" name="Curved Connector 38"/>
          <p:cNvCxnSpPr>
            <a:stCxn id="23" idx="5"/>
            <a:endCxn id="29" idx="5"/>
          </p:cNvCxnSpPr>
          <p:nvPr/>
        </p:nvCxnSpPr>
        <p:spPr>
          <a:xfrm rot="5400000" flipH="1" flipV="1">
            <a:off x="4476115" y="2341880"/>
            <a:ext cx="2101215" cy="3618230"/>
          </a:xfrm>
          <a:prstGeom prst="curvedConnector3">
            <a:avLst>
              <a:gd name="adj1" fmla="val -84572"/>
            </a:avLst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Text Box 18"/>
          <p:cNvSpPr txBox="1">
            <a:spLocks noChangeArrowheads="1"/>
          </p:cNvSpPr>
          <p:nvPr/>
        </p:nvSpPr>
        <p:spPr bwMode="auto">
          <a:xfrm>
            <a:off x="6722110" y="5765483"/>
            <a:ext cx="526415" cy="3683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p>
            <a:r>
              <a:rPr lang="en-US" altLang="en-IN"/>
              <a:t>Rk1</a:t>
            </a:r>
            <a:endParaRPr lang="en-US" altLang="en-I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ext Box 3"/>
          <p:cNvSpPr txBox="1"/>
          <p:nvPr/>
        </p:nvSpPr>
        <p:spPr>
          <a:xfrm>
            <a:off x="1176020" y="958850"/>
            <a:ext cx="1022413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R11 + Q1S*P1</a:t>
            </a:r>
            <a:endParaRPr lang="en-US"/>
          </a:p>
          <a:p>
            <a:r>
              <a:rPr lang="en-US"/>
              <a:t>R1m+Q1S*Pm</a:t>
            </a:r>
            <a:endParaRPr lang="en-US"/>
          </a:p>
          <a:p>
            <a:r>
              <a:rPr lang="en-US"/>
              <a:t>RK1+QKS*P1</a:t>
            </a:r>
            <a:endParaRPr lang="en-US"/>
          </a:p>
          <a:p>
            <a:r>
              <a:rPr lang="en-IN" altLang="en-US">
                <a:sym typeface="+mn-ea"/>
              </a:rPr>
              <a:t>(R + S U * T)* S U*</a:t>
            </a:r>
            <a:endParaRPr lang="en-IN" altLang="en-US"/>
          </a:p>
          <a:p>
            <a:endParaRPr lang="en-US"/>
          </a:p>
        </p:txBody>
      </p:sp>
      <p:sp>
        <p:nvSpPr>
          <p:cNvPr id="6" name="Oval 4"/>
          <p:cNvSpPr>
            <a:spLocks noChangeArrowheads="1"/>
          </p:cNvSpPr>
          <p:nvPr/>
        </p:nvSpPr>
        <p:spPr bwMode="auto">
          <a:xfrm>
            <a:off x="3320415" y="2929890"/>
            <a:ext cx="457200" cy="457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</a:ln>
        </p:spPr>
        <p:txBody>
          <a:bodyPr wrap="none" anchor="ctr"/>
          <a:p>
            <a:pPr algn="ctr"/>
            <a:endParaRPr lang="en-US" baseline="-25000"/>
          </a:p>
        </p:txBody>
      </p:sp>
      <p:sp>
        <p:nvSpPr>
          <p:cNvPr id="20" name="Oval 19"/>
          <p:cNvSpPr/>
          <p:nvPr/>
        </p:nvSpPr>
        <p:spPr>
          <a:xfrm>
            <a:off x="7127875" y="2860040"/>
            <a:ext cx="720090" cy="65913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7" name="Oval 6"/>
          <p:cNvSpPr>
            <a:spLocks noChangeArrowheads="1"/>
          </p:cNvSpPr>
          <p:nvPr/>
        </p:nvSpPr>
        <p:spPr bwMode="auto">
          <a:xfrm>
            <a:off x="7259320" y="2961005"/>
            <a:ext cx="457200" cy="457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</a:ln>
        </p:spPr>
        <p:txBody>
          <a:bodyPr wrap="none" anchor="ctr"/>
          <a:p>
            <a:pPr algn="ctr"/>
            <a:endParaRPr lang="en-US" baseline="-25000"/>
          </a:p>
        </p:txBody>
      </p:sp>
      <p:grpSp>
        <p:nvGrpSpPr>
          <p:cNvPr id="26" name="Group 30"/>
          <p:cNvGrpSpPr/>
          <p:nvPr/>
        </p:nvGrpSpPr>
        <p:grpSpPr bwMode="auto">
          <a:xfrm>
            <a:off x="3358515" y="2207578"/>
            <a:ext cx="419100" cy="722312"/>
            <a:chOff x="1712" y="1993"/>
            <a:chExt cx="264" cy="455"/>
          </a:xfrm>
        </p:grpSpPr>
        <p:sp>
          <p:nvSpPr>
            <p:cNvPr id="27" name="Freeform 17"/>
            <p:cNvSpPr/>
            <p:nvPr/>
          </p:nvSpPr>
          <p:spPr bwMode="auto">
            <a:xfrm>
              <a:off x="1712" y="2248"/>
              <a:ext cx="264" cy="200"/>
            </a:xfrm>
            <a:custGeom>
              <a:avLst/>
              <a:gdLst>
                <a:gd name="T0" fmla="*/ 64 w 264"/>
                <a:gd name="T1" fmla="*/ 200 h 200"/>
                <a:gd name="T2" fmla="*/ 16 w 264"/>
                <a:gd name="T3" fmla="*/ 56 h 200"/>
                <a:gd name="T4" fmla="*/ 160 w 264"/>
                <a:gd name="T5" fmla="*/ 8 h 200"/>
                <a:gd name="T6" fmla="*/ 256 w 264"/>
                <a:gd name="T7" fmla="*/ 104 h 200"/>
                <a:gd name="T8" fmla="*/ 208 w 264"/>
                <a:gd name="T9" fmla="*/ 200 h 2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4"/>
                <a:gd name="T16" fmla="*/ 0 h 200"/>
                <a:gd name="T17" fmla="*/ 264 w 264"/>
                <a:gd name="T18" fmla="*/ 200 h 20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4" h="200">
                  <a:moveTo>
                    <a:pt x="64" y="200"/>
                  </a:moveTo>
                  <a:cubicBezTo>
                    <a:pt x="32" y="144"/>
                    <a:pt x="0" y="88"/>
                    <a:pt x="16" y="56"/>
                  </a:cubicBezTo>
                  <a:cubicBezTo>
                    <a:pt x="32" y="24"/>
                    <a:pt x="120" y="0"/>
                    <a:pt x="160" y="8"/>
                  </a:cubicBezTo>
                  <a:cubicBezTo>
                    <a:pt x="200" y="16"/>
                    <a:pt x="248" y="72"/>
                    <a:pt x="256" y="104"/>
                  </a:cubicBezTo>
                  <a:cubicBezTo>
                    <a:pt x="264" y="136"/>
                    <a:pt x="236" y="168"/>
                    <a:pt x="208" y="200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tailEnd type="arrow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28" name="Text Box 18"/>
            <p:cNvSpPr txBox="1">
              <a:spLocks noChangeArrowheads="1"/>
            </p:cNvSpPr>
            <p:nvPr/>
          </p:nvSpPr>
          <p:spPr bwMode="auto">
            <a:xfrm>
              <a:off x="1766" y="1993"/>
              <a:ext cx="193" cy="23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p>
              <a:r>
                <a:rPr lang="en-US" altLang="en-IN"/>
                <a:t>R</a:t>
              </a:r>
              <a:endParaRPr lang="en-US" altLang="en-IN"/>
            </a:p>
          </p:txBody>
        </p:sp>
      </p:grpSp>
      <p:grpSp>
        <p:nvGrpSpPr>
          <p:cNvPr id="8" name="Group 30"/>
          <p:cNvGrpSpPr/>
          <p:nvPr/>
        </p:nvGrpSpPr>
        <p:grpSpPr bwMode="auto">
          <a:xfrm>
            <a:off x="7343140" y="2118043"/>
            <a:ext cx="419100" cy="722312"/>
            <a:chOff x="1712" y="1993"/>
            <a:chExt cx="264" cy="455"/>
          </a:xfrm>
        </p:grpSpPr>
        <p:sp>
          <p:nvSpPr>
            <p:cNvPr id="9" name="Freeform 17"/>
            <p:cNvSpPr/>
            <p:nvPr/>
          </p:nvSpPr>
          <p:spPr bwMode="auto">
            <a:xfrm>
              <a:off x="1712" y="2248"/>
              <a:ext cx="264" cy="200"/>
            </a:xfrm>
            <a:custGeom>
              <a:avLst/>
              <a:gdLst>
                <a:gd name="T0" fmla="*/ 64 w 264"/>
                <a:gd name="T1" fmla="*/ 200 h 200"/>
                <a:gd name="T2" fmla="*/ 16 w 264"/>
                <a:gd name="T3" fmla="*/ 56 h 200"/>
                <a:gd name="T4" fmla="*/ 160 w 264"/>
                <a:gd name="T5" fmla="*/ 8 h 200"/>
                <a:gd name="T6" fmla="*/ 256 w 264"/>
                <a:gd name="T7" fmla="*/ 104 h 200"/>
                <a:gd name="T8" fmla="*/ 208 w 264"/>
                <a:gd name="T9" fmla="*/ 200 h 2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4"/>
                <a:gd name="T16" fmla="*/ 0 h 200"/>
                <a:gd name="T17" fmla="*/ 264 w 264"/>
                <a:gd name="T18" fmla="*/ 200 h 20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4" h="200">
                  <a:moveTo>
                    <a:pt x="64" y="200"/>
                  </a:moveTo>
                  <a:cubicBezTo>
                    <a:pt x="32" y="144"/>
                    <a:pt x="0" y="88"/>
                    <a:pt x="16" y="56"/>
                  </a:cubicBezTo>
                  <a:cubicBezTo>
                    <a:pt x="32" y="24"/>
                    <a:pt x="120" y="0"/>
                    <a:pt x="160" y="8"/>
                  </a:cubicBezTo>
                  <a:cubicBezTo>
                    <a:pt x="200" y="16"/>
                    <a:pt x="248" y="72"/>
                    <a:pt x="256" y="104"/>
                  </a:cubicBezTo>
                  <a:cubicBezTo>
                    <a:pt x="264" y="136"/>
                    <a:pt x="236" y="168"/>
                    <a:pt x="208" y="200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tailEnd type="arrow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10" name="Text Box 18"/>
            <p:cNvSpPr txBox="1">
              <a:spLocks noChangeArrowheads="1"/>
            </p:cNvSpPr>
            <p:nvPr/>
          </p:nvSpPr>
          <p:spPr bwMode="auto">
            <a:xfrm>
              <a:off x="1766" y="1993"/>
              <a:ext cx="208" cy="23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p>
              <a:r>
                <a:rPr lang="en-US" altLang="en-IN"/>
                <a:t>U</a:t>
              </a:r>
              <a:endParaRPr lang="en-US" altLang="en-IN"/>
            </a:p>
          </p:txBody>
        </p:sp>
      </p:grpSp>
      <p:cxnSp>
        <p:nvCxnSpPr>
          <p:cNvPr id="11" name="Straight Arrow Connector 10"/>
          <p:cNvCxnSpPr>
            <a:stCxn id="6" idx="6"/>
          </p:cNvCxnSpPr>
          <p:nvPr/>
        </p:nvCxnSpPr>
        <p:spPr>
          <a:xfrm>
            <a:off x="3777615" y="3158490"/>
            <a:ext cx="3311525" cy="142875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 flipV="1">
            <a:off x="3721735" y="3392805"/>
            <a:ext cx="3560445" cy="111760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 Box 18"/>
          <p:cNvSpPr txBox="1">
            <a:spLocks noChangeArrowheads="1"/>
          </p:cNvSpPr>
          <p:nvPr/>
        </p:nvSpPr>
        <p:spPr bwMode="auto">
          <a:xfrm>
            <a:off x="4481830" y="2645728"/>
            <a:ext cx="287655" cy="3683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p>
            <a:r>
              <a:rPr lang="en-US" altLang="en-IN"/>
              <a:t>S</a:t>
            </a:r>
            <a:endParaRPr lang="en-US" altLang="en-IN"/>
          </a:p>
        </p:txBody>
      </p:sp>
      <p:sp>
        <p:nvSpPr>
          <p:cNvPr id="13" name="Text Box 18"/>
          <p:cNvSpPr txBox="1">
            <a:spLocks noChangeArrowheads="1"/>
          </p:cNvSpPr>
          <p:nvPr/>
        </p:nvSpPr>
        <p:spPr bwMode="auto">
          <a:xfrm>
            <a:off x="4608830" y="3649028"/>
            <a:ext cx="294005" cy="3683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p>
            <a:r>
              <a:rPr lang="en-US" altLang="en-IN"/>
              <a:t>T</a:t>
            </a:r>
            <a:endParaRPr lang="en-US" altLang="en-IN"/>
          </a:p>
        </p:txBody>
      </p:sp>
      <p:grpSp>
        <p:nvGrpSpPr>
          <p:cNvPr id="14" name="Group 115"/>
          <p:cNvGrpSpPr/>
          <p:nvPr/>
        </p:nvGrpSpPr>
        <p:grpSpPr bwMode="auto">
          <a:xfrm>
            <a:off x="2378075" y="2808605"/>
            <a:ext cx="914400" cy="381000"/>
            <a:chOff x="624" y="2352"/>
            <a:chExt cx="576" cy="240"/>
          </a:xfrm>
        </p:grpSpPr>
        <p:sp>
          <p:nvSpPr>
            <p:cNvPr id="10302" name="Line 6"/>
            <p:cNvSpPr>
              <a:spLocks noChangeShapeType="1"/>
            </p:cNvSpPr>
            <p:nvPr/>
          </p:nvSpPr>
          <p:spPr bwMode="auto">
            <a:xfrm>
              <a:off x="816" y="2592"/>
              <a:ext cx="38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10303" name="Text Box 7"/>
            <p:cNvSpPr txBox="1">
              <a:spLocks noChangeArrowheads="1"/>
            </p:cNvSpPr>
            <p:nvPr/>
          </p:nvSpPr>
          <p:spPr bwMode="auto">
            <a:xfrm>
              <a:off x="624" y="2352"/>
              <a:ext cx="384" cy="23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p>
              <a:r>
                <a:rPr lang="en-US"/>
                <a:t>start</a:t>
              </a:r>
              <a:endParaRPr lang="en-US"/>
            </a:p>
          </p:txBody>
        </p:sp>
      </p:grpSp>
      <p:sp>
        <p:nvSpPr>
          <p:cNvPr id="15" name="Oval 14"/>
          <p:cNvSpPr/>
          <p:nvPr/>
        </p:nvSpPr>
        <p:spPr>
          <a:xfrm>
            <a:off x="4606925" y="5311140"/>
            <a:ext cx="720090" cy="65913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6" name="Oval 15"/>
          <p:cNvSpPr>
            <a:spLocks noChangeArrowheads="1"/>
          </p:cNvSpPr>
          <p:nvPr/>
        </p:nvSpPr>
        <p:spPr bwMode="auto">
          <a:xfrm>
            <a:off x="4738370" y="5412105"/>
            <a:ext cx="457200" cy="457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</a:ln>
        </p:spPr>
        <p:txBody>
          <a:bodyPr wrap="none" anchor="ctr"/>
          <a:p>
            <a:pPr algn="ctr"/>
            <a:endParaRPr lang="en-US" baseline="-25000"/>
          </a:p>
        </p:txBody>
      </p:sp>
      <p:grpSp>
        <p:nvGrpSpPr>
          <p:cNvPr id="17" name="Group 30"/>
          <p:cNvGrpSpPr/>
          <p:nvPr/>
        </p:nvGrpSpPr>
        <p:grpSpPr bwMode="auto">
          <a:xfrm>
            <a:off x="4822190" y="4569143"/>
            <a:ext cx="419100" cy="722312"/>
            <a:chOff x="1712" y="1993"/>
            <a:chExt cx="264" cy="455"/>
          </a:xfrm>
        </p:grpSpPr>
        <p:sp>
          <p:nvSpPr>
            <p:cNvPr id="18" name="Freeform 17"/>
            <p:cNvSpPr/>
            <p:nvPr/>
          </p:nvSpPr>
          <p:spPr bwMode="auto">
            <a:xfrm>
              <a:off x="1712" y="2248"/>
              <a:ext cx="264" cy="200"/>
            </a:xfrm>
            <a:custGeom>
              <a:avLst/>
              <a:gdLst>
                <a:gd name="T0" fmla="*/ 64 w 264"/>
                <a:gd name="T1" fmla="*/ 200 h 200"/>
                <a:gd name="T2" fmla="*/ 16 w 264"/>
                <a:gd name="T3" fmla="*/ 56 h 200"/>
                <a:gd name="T4" fmla="*/ 160 w 264"/>
                <a:gd name="T5" fmla="*/ 8 h 200"/>
                <a:gd name="T6" fmla="*/ 256 w 264"/>
                <a:gd name="T7" fmla="*/ 104 h 200"/>
                <a:gd name="T8" fmla="*/ 208 w 264"/>
                <a:gd name="T9" fmla="*/ 200 h 2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4"/>
                <a:gd name="T16" fmla="*/ 0 h 200"/>
                <a:gd name="T17" fmla="*/ 264 w 264"/>
                <a:gd name="T18" fmla="*/ 200 h 20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4" h="200">
                  <a:moveTo>
                    <a:pt x="64" y="200"/>
                  </a:moveTo>
                  <a:cubicBezTo>
                    <a:pt x="32" y="144"/>
                    <a:pt x="0" y="88"/>
                    <a:pt x="16" y="56"/>
                  </a:cubicBezTo>
                  <a:cubicBezTo>
                    <a:pt x="32" y="24"/>
                    <a:pt x="120" y="0"/>
                    <a:pt x="160" y="8"/>
                  </a:cubicBezTo>
                  <a:cubicBezTo>
                    <a:pt x="200" y="16"/>
                    <a:pt x="248" y="72"/>
                    <a:pt x="256" y="104"/>
                  </a:cubicBezTo>
                  <a:cubicBezTo>
                    <a:pt x="264" y="136"/>
                    <a:pt x="236" y="168"/>
                    <a:pt x="208" y="200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tailEnd type="arrow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19" name="Text Box 18"/>
            <p:cNvSpPr txBox="1">
              <a:spLocks noChangeArrowheads="1"/>
            </p:cNvSpPr>
            <p:nvPr/>
          </p:nvSpPr>
          <p:spPr bwMode="auto">
            <a:xfrm>
              <a:off x="1766" y="1993"/>
              <a:ext cx="208" cy="23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p>
              <a:r>
                <a:rPr lang="en-US" altLang="en-IN"/>
                <a:t>U</a:t>
              </a:r>
              <a:endParaRPr lang="en-US" altLang="en-IN"/>
            </a:p>
          </p:txBody>
        </p:sp>
      </p:grpSp>
      <p:grpSp>
        <p:nvGrpSpPr>
          <p:cNvPr id="21" name="Group 115"/>
          <p:cNvGrpSpPr/>
          <p:nvPr/>
        </p:nvGrpSpPr>
        <p:grpSpPr bwMode="auto">
          <a:xfrm>
            <a:off x="3692525" y="5291455"/>
            <a:ext cx="914400" cy="381000"/>
            <a:chOff x="624" y="2352"/>
            <a:chExt cx="576" cy="240"/>
          </a:xfrm>
        </p:grpSpPr>
        <p:sp>
          <p:nvSpPr>
            <p:cNvPr id="22" name="Line 6"/>
            <p:cNvSpPr>
              <a:spLocks noChangeShapeType="1"/>
            </p:cNvSpPr>
            <p:nvPr/>
          </p:nvSpPr>
          <p:spPr bwMode="auto">
            <a:xfrm>
              <a:off x="816" y="2592"/>
              <a:ext cx="38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</p:spPr>
          <p:txBody>
            <a:bodyPr/>
            <a:p>
              <a:endParaRPr lang="en-US"/>
            </a:p>
          </p:txBody>
        </p:sp>
        <p:sp>
          <p:nvSpPr>
            <p:cNvPr id="23" name="Text Box 7"/>
            <p:cNvSpPr txBox="1">
              <a:spLocks noChangeArrowheads="1"/>
            </p:cNvSpPr>
            <p:nvPr/>
          </p:nvSpPr>
          <p:spPr bwMode="auto">
            <a:xfrm>
              <a:off x="624" y="2352"/>
              <a:ext cx="384" cy="23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p>
              <a:r>
                <a:rPr lang="en-US"/>
                <a:t>start</a:t>
              </a:r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7289</Words>
  <Application>WPS Presentation</Application>
  <PresentationFormat>Widescreen</PresentationFormat>
  <Paragraphs>1164</Paragraphs>
  <Slides>38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3</vt:i4>
      </vt:variant>
      <vt:variant>
        <vt:lpstr>幻灯片标题</vt:lpstr>
      </vt:variant>
      <vt:variant>
        <vt:i4>38</vt:i4>
      </vt:variant>
    </vt:vector>
  </HeadingPairs>
  <TitlesOfParts>
    <vt:vector size="52" baseType="lpstr">
      <vt:lpstr>Arial</vt:lpstr>
      <vt:lpstr>SimSun</vt:lpstr>
      <vt:lpstr>Wingdings</vt:lpstr>
      <vt:lpstr>Wingdings</vt:lpstr>
      <vt:lpstr>Symbol</vt:lpstr>
      <vt:lpstr>Calibri Light</vt:lpstr>
      <vt:lpstr>Calibri</vt:lpstr>
      <vt:lpstr>Microsoft YaHei</vt:lpstr>
      <vt:lpstr>Arial Unicode MS</vt:lpstr>
      <vt:lpstr>Times New Roman</vt:lpstr>
      <vt:lpstr>Office Theme</vt:lpstr>
      <vt:lpstr>Paint.Picture</vt:lpstr>
      <vt:lpstr>Paint.Picture</vt:lpstr>
      <vt:lpstr>Paint.Picture</vt:lpstr>
      <vt:lpstr>Formal Languages and Automata Theory(18IS54)</vt:lpstr>
      <vt:lpstr>Regular Expressions and Languages</vt:lpstr>
      <vt:lpstr>Regular Expressions and Languages</vt:lpstr>
      <vt:lpstr>Finite Automata and Regular Expressions </vt:lpstr>
      <vt:lpstr>Finite Automata and Regular Expressions </vt:lpstr>
      <vt:lpstr>Finite Automata and Regular Expressions </vt:lpstr>
      <vt:lpstr>Finite Automata and Regular Expressions </vt:lpstr>
      <vt:lpstr> Converting DFA to Regular Expressions by eliminating states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Applications of regular expressions</vt:lpstr>
      <vt:lpstr>Properties of regular languages</vt:lpstr>
      <vt:lpstr>Pumping Lemma</vt:lpstr>
      <vt:lpstr>PowerPoint 演示文稿</vt:lpstr>
      <vt:lpstr>Equivalence and Minimization of Automata</vt:lpstr>
      <vt:lpstr>Minimize the following DFA</vt:lpstr>
      <vt:lpstr>PowerPoint 演示文稿</vt:lpstr>
      <vt:lpstr>PowerPoint 演示文稿</vt:lpstr>
      <vt:lpstr>PowerPoint 演示文稿</vt:lpstr>
      <vt:lpstr>PowerPoint 演示文稿</vt:lpstr>
      <vt:lpstr>Underline the pairs with accepting state</vt:lpstr>
      <vt:lpstr>PowerPoint 演示文稿</vt:lpstr>
      <vt:lpstr>PowerPoint 演示文稿</vt:lpstr>
      <vt:lpstr>PowerPoint 演示文稿</vt:lpstr>
      <vt:lpstr>PowerPoint 演示文稿</vt:lpstr>
      <vt:lpstr>Unmarked states are indistingushable  C and G are distingushable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Formal Languages and Automata Theory(18IS54)</dc:title>
  <dc:creator>KSMathad</dc:creator>
  <cp:lastModifiedBy>KSMathad</cp:lastModifiedBy>
  <cp:revision>48</cp:revision>
  <dcterms:created xsi:type="dcterms:W3CDTF">2020-09-29T09:38:00Z</dcterms:created>
  <dcterms:modified xsi:type="dcterms:W3CDTF">2020-11-11T06:07:59Z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1033-11.2.0.9718</vt:lpwstr>
  </property>
</Properties>
</file>